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30"/>
  </p:notesMasterIdLst>
  <p:handoutMasterIdLst>
    <p:handoutMasterId r:id="rId31"/>
  </p:handoutMasterIdLst>
  <p:sldIdLst>
    <p:sldId id="258" r:id="rId3"/>
    <p:sldId id="260" r:id="rId4"/>
    <p:sldId id="261" r:id="rId5"/>
    <p:sldId id="285" r:id="rId6"/>
    <p:sldId id="262" r:id="rId7"/>
    <p:sldId id="263" r:id="rId8"/>
    <p:sldId id="269" r:id="rId9"/>
    <p:sldId id="264" r:id="rId10"/>
    <p:sldId id="265" r:id="rId11"/>
    <p:sldId id="266" r:id="rId12"/>
    <p:sldId id="267" r:id="rId13"/>
    <p:sldId id="268" r:id="rId14"/>
    <p:sldId id="283" r:id="rId15"/>
    <p:sldId id="284" r:id="rId16"/>
    <p:sldId id="273" r:id="rId17"/>
    <p:sldId id="272" r:id="rId18"/>
    <p:sldId id="270" r:id="rId19"/>
    <p:sldId id="271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95" d="100"/>
          <a:sy n="95" d="100"/>
        </p:scale>
        <p:origin x="-13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40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60B6B-963E-45AD-B18D-9DA3469D83C9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61BEE-A6B4-49DE-8859-2A55F155C5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930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D2A0D-6B45-4215-8A49-D14849101A69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6A182-AF03-4CC8-94DC-C0726DF52A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640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E626-6EB7-4D9A-AD4A-B54D1684CAD1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62707" y="2320335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288339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l">
              <a:defRPr sz="4800" b="1" cap="all" baseline="0">
                <a:ln w="6350">
                  <a:noFill/>
                </a:ln>
                <a:solidFill>
                  <a:schemeClr val="accent2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4" y="5492750"/>
            <a:ext cx="11815762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602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2EDF-E99E-4C68-AFCB-7A835B309D6D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0336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D85F-A551-4C69-800A-8CFFA2306A88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4351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4A36-10EA-4DE5-9251-C62AA44714D2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55" y="5616169"/>
            <a:ext cx="987425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015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5A85-13CC-45EA-B1A6-5B8E77AB646B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ubtitle 8"/>
          <p:cNvSpPr>
            <a:spLocks noGrp="1"/>
          </p:cNvSpPr>
          <p:nvPr>
            <p:ph type="subTitle" idx="1"/>
          </p:nvPr>
        </p:nvSpPr>
        <p:spPr>
          <a:xfrm>
            <a:off x="562707" y="2320335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Title 7"/>
          <p:cNvSpPr>
            <a:spLocks noGrp="1"/>
          </p:cNvSpPr>
          <p:nvPr>
            <p:ph type="ctrTitle"/>
          </p:nvPr>
        </p:nvSpPr>
        <p:spPr>
          <a:xfrm>
            <a:off x="562707" y="288339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l"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2633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1815-F531-4787-BA2A-626422C133AD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66" y="5655081"/>
            <a:ext cx="987425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838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885B-3C5C-43BB-9862-47948E5DF551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83" y="5664807"/>
            <a:ext cx="987425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184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B6AF-AB61-4D8E-B7B7-705C5ACEBBCC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11" y="5635625"/>
            <a:ext cx="987425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320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EC9A-B094-4092-8061-75D86CB34931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39" y="5674536"/>
            <a:ext cx="987425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776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AEED-2323-4359-853E-316DF6600362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1">
                <a:ln w="6350"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83" y="5645352"/>
            <a:ext cx="987425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750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C2DF-F1FD-4724-A563-92BADFC82ECC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>
              <a:lumMod val="20000"/>
              <a:lumOff val="80000"/>
            </a:schemeClr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39" y="5655080"/>
            <a:ext cx="987425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466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ChalkSketch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20E2CF-D74B-4B51-899A-DCEA821C90C7}" type="datetime1">
              <a:rPr lang="en-US" smtClean="0"/>
              <a:t>12/1/2015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4" name="Group 18"/>
          <p:cNvGrpSpPr>
            <a:grpSpLocks/>
          </p:cNvGrpSpPr>
          <p:nvPr/>
        </p:nvGrpSpPr>
        <p:grpSpPr bwMode="auto">
          <a:xfrm>
            <a:off x="4263969" y="1960564"/>
            <a:ext cx="3762431" cy="4821237"/>
            <a:chOff x="1365" y="355"/>
            <a:chExt cx="3024" cy="3875"/>
          </a:xfrm>
          <a:solidFill>
            <a:schemeClr val="bg2">
              <a:lumMod val="50000"/>
              <a:alpha val="20000"/>
            </a:schemeClr>
          </a:solidFill>
        </p:grpSpPr>
        <p:sp>
          <p:nvSpPr>
            <p:cNvPr id="25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7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65621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accent2"/>
          </a:soli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bg2"/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bg2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bg2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bg2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bg2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bg2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bg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bg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bg2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16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Sepsis Identification</a:t>
            </a:r>
          </a:p>
          <a:p>
            <a:r>
              <a:rPr lang="en-US" dirty="0" smtClean="0"/>
              <a:t>Overview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Prehospital sepsis care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78630" y="4416357"/>
            <a:ext cx="2733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Jason Walchok FP-C</a:t>
            </a:r>
          </a:p>
          <a:p>
            <a:r>
              <a:rPr lang="en-US" dirty="0" smtClean="0"/>
              <a:t>Training Coordinator</a:t>
            </a:r>
          </a:p>
          <a:p>
            <a:r>
              <a:rPr lang="en-US" dirty="0" smtClean="0"/>
              <a:t>Greenville County 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2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Tissue injury or pathogen causes stimulation of monocytes to produce regulators.</a:t>
            </a:r>
          </a:p>
          <a:p>
            <a:r>
              <a:rPr lang="en-US" dirty="0"/>
              <a:t>The result is local vasodilation, release of various cytotoxic chemicals and hopefully destroy the invading pathogen.</a:t>
            </a:r>
          </a:p>
          <a:p>
            <a:r>
              <a:rPr lang="en-US" dirty="0"/>
              <a:t>Unfortunately in a small subgroup of pts there is an excessive amount of “friendly fire” and damage to the </a:t>
            </a:r>
            <a:r>
              <a:rPr lang="en-US" dirty="0" err="1"/>
              <a:t>pt</a:t>
            </a:r>
            <a:r>
              <a:rPr lang="en-US" dirty="0"/>
              <a:t> tissue. mostly the vasculature, so most of the damage is the capillary lining.</a:t>
            </a:r>
          </a:p>
          <a:p>
            <a:pPr lvl="1"/>
            <a:r>
              <a:rPr lang="en-US" dirty="0"/>
              <a:t>This is like killing a cockroach with a hand grenade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Inflammatory Cascade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35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reaction intern causes:</a:t>
            </a:r>
          </a:p>
          <a:p>
            <a:pPr lvl="1"/>
            <a:r>
              <a:rPr lang="en-US" dirty="0" smtClean="0"/>
              <a:t>Vasodilation</a:t>
            </a:r>
            <a:endParaRPr lang="en-US" dirty="0"/>
          </a:p>
          <a:p>
            <a:pPr lvl="1"/>
            <a:r>
              <a:rPr lang="en-US" dirty="0"/>
              <a:t>Reduced stroke volume	</a:t>
            </a:r>
          </a:p>
          <a:p>
            <a:pPr lvl="1"/>
            <a:r>
              <a:rPr lang="en-US" dirty="0"/>
              <a:t>Microcirculatory failure</a:t>
            </a:r>
          </a:p>
          <a:p>
            <a:endParaRPr lang="en-US" dirty="0"/>
          </a:p>
          <a:p>
            <a:r>
              <a:rPr lang="en-US" dirty="0"/>
              <a:t>The infection doesn’t necessarily spread throughout the body, the inflammatory response does.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Inflammatory Cascade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70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Hyperdynamic</a:t>
            </a:r>
            <a:r>
              <a:rPr lang="en-US" dirty="0"/>
              <a:t> state:</a:t>
            </a:r>
          </a:p>
          <a:p>
            <a:pPr lvl="1"/>
            <a:r>
              <a:rPr lang="en-US" dirty="0"/>
              <a:t>display a fever; warm, dry skin; tachycardia and tachypnea; mental status changes; and decreased urine output.</a:t>
            </a:r>
          </a:p>
          <a:p>
            <a:r>
              <a:rPr lang="en-US" dirty="0" err="1"/>
              <a:t>Hypodynamic</a:t>
            </a:r>
            <a:r>
              <a:rPr lang="en-US" dirty="0"/>
              <a:t> state:</a:t>
            </a:r>
          </a:p>
          <a:p>
            <a:pPr lvl="1"/>
            <a:r>
              <a:rPr lang="en-US" dirty="0"/>
              <a:t>display either increased or decreased core temperature; cool skin; tachycardia and tachypnea; </a:t>
            </a:r>
            <a:r>
              <a:rPr lang="en-US" dirty="0" err="1"/>
              <a:t>obtundation</a:t>
            </a:r>
            <a:r>
              <a:rPr lang="en-US" dirty="0"/>
              <a:t>; and oliguria.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The goal is to support and increase perfusion to organs.</a:t>
            </a:r>
          </a:p>
          <a:p>
            <a:pPr marL="800100" lvl="1" indent="-342900"/>
            <a:r>
              <a:rPr lang="en-US" dirty="0" smtClean="0"/>
              <a:t>The </a:t>
            </a:r>
            <a:r>
              <a:rPr lang="en-US" dirty="0"/>
              <a:t>number of organs that fail are a strong indicator of mortality in septic shock.</a:t>
            </a:r>
          </a:p>
          <a:p>
            <a:pPr marL="800100" lvl="1" indent="-342900"/>
            <a:r>
              <a:rPr lang="en-US" dirty="0" smtClean="0"/>
              <a:t>15</a:t>
            </a:r>
            <a:r>
              <a:rPr lang="en-US" dirty="0"/>
              <a:t>% vs 80% mortality when more than one organ is </a:t>
            </a:r>
            <a:r>
              <a:rPr lang="en-US" dirty="0" smtClean="0"/>
              <a:t>affected.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Septic Shock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9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EMS transports 34% of all patients diagnosed with sepsis, and 60% of all severe sepsis patients arriving to the ED</a:t>
            </a:r>
            <a:r>
              <a:rPr lang="en-US" baseline="30000" dirty="0"/>
              <a:t>1</a:t>
            </a:r>
            <a:endParaRPr lang="en-US" dirty="0"/>
          </a:p>
          <a:p>
            <a:r>
              <a:rPr lang="en-US" dirty="0"/>
              <a:t>Arrival by EMS was is associated with decreased time to IVF and antibiotics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/>
              <a:t>If sepsis is identified by EMS personnel, the reduction in time to antibiotics initiation is substantial (69 vs 131 minutes)</a:t>
            </a:r>
            <a:r>
              <a:rPr lang="en-US" baseline="30000" dirty="0"/>
              <a:t>3</a:t>
            </a:r>
            <a:endParaRPr lang="en-US" dirty="0"/>
          </a:p>
          <a:p>
            <a:r>
              <a:rPr lang="en-US" dirty="0"/>
              <a:t>EMS “Sepsis Alert”: severe sepsis mortality significantly decreased (13.6% vs 26.7%)</a:t>
            </a:r>
            <a:r>
              <a:rPr lang="en-US" baseline="30000" dirty="0"/>
              <a:t>4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EMS and Sepsis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86406" y="5272392"/>
            <a:ext cx="40856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1</a:t>
            </a:r>
            <a:r>
              <a:rPr lang="en-US" dirty="0" smtClean="0"/>
              <a:t>Wang </a:t>
            </a:r>
            <a:r>
              <a:rPr lang="en-US" dirty="0"/>
              <a:t>et al. Resus.; </a:t>
            </a:r>
            <a:r>
              <a:rPr lang="en-US" dirty="0" smtClean="0"/>
              <a:t>2012</a:t>
            </a:r>
          </a:p>
          <a:p>
            <a:r>
              <a:rPr lang="en-US" baseline="30000" dirty="0" smtClean="0"/>
              <a:t>2</a:t>
            </a:r>
            <a:r>
              <a:rPr lang="en-US" dirty="0" smtClean="0"/>
              <a:t>Band et al. Academic Emer. Med 2011</a:t>
            </a:r>
          </a:p>
          <a:p>
            <a:r>
              <a:rPr lang="en-US" baseline="30000" dirty="0" smtClean="0"/>
              <a:t>3</a:t>
            </a:r>
            <a:r>
              <a:rPr lang="en-US" dirty="0" smtClean="0"/>
              <a:t>Studak et al. AJEM; 2010</a:t>
            </a:r>
          </a:p>
          <a:p>
            <a:r>
              <a:rPr lang="en-US" baseline="30000" dirty="0" smtClean="0"/>
              <a:t>4</a:t>
            </a:r>
            <a:r>
              <a:rPr lang="en-US" dirty="0" smtClean="0"/>
              <a:t>Guerra et al. Journal of EM; 2013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11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2012 Surviving Sepsis Guidelines</a:t>
            </a:r>
          </a:p>
          <a:p>
            <a:pPr lvl="1"/>
            <a:r>
              <a:rPr lang="en-US" dirty="0"/>
              <a:t>Within one hour of identification</a:t>
            </a:r>
          </a:p>
          <a:p>
            <a:endParaRPr lang="en-US" dirty="0"/>
          </a:p>
          <a:p>
            <a:r>
              <a:rPr lang="en-US" dirty="0"/>
              <a:t>For every hour sooner that antibiotics were delivered decreased mortality by 8% per hour</a:t>
            </a:r>
          </a:p>
          <a:p>
            <a:r>
              <a:rPr lang="en-US" dirty="0"/>
              <a:t>Antibiotic therapy within the first hour of severe sepsis recognition contributed to 80% survival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antibiotics</a:t>
            </a:r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783" y="2051532"/>
            <a:ext cx="5384800" cy="3759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169283" y="1673477"/>
            <a:ext cx="378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Kumar et al. </a:t>
            </a:r>
            <a:r>
              <a:rPr lang="en-US" dirty="0" err="1" smtClean="0"/>
              <a:t>Crit</a:t>
            </a:r>
            <a:r>
              <a:rPr lang="en-US" dirty="0" smtClean="0"/>
              <a:t> Care Med; 2006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90817" y="5934670"/>
            <a:ext cx="4601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Gaieski</a:t>
            </a:r>
            <a:r>
              <a:rPr lang="en-US" dirty="0" smtClean="0"/>
              <a:t> et al. </a:t>
            </a:r>
            <a:r>
              <a:rPr lang="en-US" dirty="0" err="1" smtClean="0"/>
              <a:t>Crit</a:t>
            </a:r>
            <a:r>
              <a:rPr lang="en-US" dirty="0" smtClean="0"/>
              <a:t> Care Med; 2010</a:t>
            </a:r>
          </a:p>
          <a:p>
            <a:r>
              <a:rPr lang="en-US" dirty="0"/>
              <a:t>Dillinger et al. Intensive Care Med; </a:t>
            </a:r>
            <a:r>
              <a:rPr lang="en-US" dirty="0" smtClean="0"/>
              <a:t>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7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Antibiotics in severe sepsis: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NNT </a:t>
            </a:r>
            <a:r>
              <a:rPr lang="en-US" dirty="0">
                <a:solidFill>
                  <a:srgbClr val="FF0000"/>
                </a:solidFill>
              </a:rPr>
              <a:t>for antibiotics = 1 in 6</a:t>
            </a:r>
          </a:p>
          <a:p>
            <a:pPr lvl="1"/>
            <a:r>
              <a:rPr lang="en-US" dirty="0"/>
              <a:t>NNT for Aspirin in STEMI = 1 in </a:t>
            </a:r>
            <a:r>
              <a:rPr lang="en-US" dirty="0" smtClean="0"/>
              <a:t>42</a:t>
            </a:r>
          </a:p>
          <a:p>
            <a:pPr lvl="2"/>
            <a:r>
              <a:rPr lang="en-US" dirty="0" smtClean="0"/>
              <a:t>But no one argues the importance of ASA administration in ACS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Median </a:t>
            </a:r>
            <a:r>
              <a:rPr lang="en-US" dirty="0"/>
              <a:t>time from triage to antibiotic – </a:t>
            </a:r>
            <a:r>
              <a:rPr lang="en-US" dirty="0">
                <a:solidFill>
                  <a:srgbClr val="FF0000"/>
                </a:solidFill>
              </a:rPr>
              <a:t>108 minutes </a:t>
            </a:r>
          </a:p>
          <a:p>
            <a:pPr lvl="1"/>
            <a:r>
              <a:rPr lang="en-US" dirty="0"/>
              <a:t>Add 90 min EMS time = 198</a:t>
            </a:r>
          </a:p>
          <a:p>
            <a:pPr lvl="1"/>
            <a:r>
              <a:rPr lang="en-US" dirty="0"/>
              <a:t>Possible 18% reduction in mortality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47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most cases EMS providers are in tuned to the presentation of a sick patient needing immediate care.</a:t>
            </a:r>
          </a:p>
          <a:p>
            <a:pPr lvl="1"/>
            <a:r>
              <a:rPr lang="en-US" dirty="0" smtClean="0"/>
              <a:t>Identifying patients as sepsis upon arrival at the ED can drastically decrease time to antibiotics and early treatment.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Prehospital identification and treatment of sepsis has the potential to significantly decrease mortality.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Fluid resuscitation</a:t>
            </a:r>
          </a:p>
          <a:p>
            <a:pPr lvl="1"/>
            <a:r>
              <a:rPr lang="en-US" dirty="0" smtClean="0"/>
              <a:t>Vasopressors to support end organ perfusion</a:t>
            </a:r>
          </a:p>
          <a:p>
            <a:pPr lvl="1"/>
            <a:r>
              <a:rPr lang="en-US" dirty="0" smtClean="0"/>
              <a:t>Early antibiotics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Prehospital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42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Methodical and thorough history taking can lead you to a majority of infection sources.</a:t>
            </a:r>
          </a:p>
          <a:p>
            <a:pPr lvl="1"/>
            <a:r>
              <a:rPr lang="en-US" dirty="0"/>
              <a:t>SAMPLE, OPQRST, observable signs</a:t>
            </a:r>
          </a:p>
          <a:p>
            <a:r>
              <a:rPr lang="en-US" dirty="0"/>
              <a:t>Regardless of the point of entry, immunocompromised pts are at the greatest risk.</a:t>
            </a:r>
          </a:p>
          <a:p>
            <a:pPr lvl="1"/>
            <a:r>
              <a:rPr lang="en-US" dirty="0"/>
              <a:t>Organ transplants, aids/</a:t>
            </a:r>
            <a:r>
              <a:rPr lang="en-US" dirty="0" err="1"/>
              <a:t>hiv</a:t>
            </a:r>
            <a:r>
              <a:rPr lang="en-US" dirty="0"/>
              <a:t>, </a:t>
            </a:r>
            <a:r>
              <a:rPr lang="en-US" dirty="0" err="1"/>
              <a:t>dm</a:t>
            </a:r>
            <a:r>
              <a:rPr lang="en-US" dirty="0"/>
              <a:t>, elderly</a:t>
            </a:r>
          </a:p>
          <a:p>
            <a:r>
              <a:rPr lang="en-US" dirty="0"/>
              <a:t>Most common </a:t>
            </a:r>
            <a:r>
              <a:rPr lang="en-US" dirty="0" smtClean="0"/>
              <a:t>sources </a:t>
            </a:r>
            <a:r>
              <a:rPr lang="en-US" dirty="0"/>
              <a:t>are:</a:t>
            </a:r>
          </a:p>
          <a:p>
            <a:pPr lvl="1"/>
            <a:r>
              <a:rPr lang="en-US" dirty="0"/>
              <a:t>Urinary tract</a:t>
            </a:r>
          </a:p>
          <a:p>
            <a:pPr lvl="1"/>
            <a:r>
              <a:rPr lang="en-US" dirty="0"/>
              <a:t>Respiratory tract</a:t>
            </a:r>
          </a:p>
          <a:p>
            <a:pPr lvl="1"/>
            <a:r>
              <a:rPr lang="en-US" dirty="0"/>
              <a:t>Abdominal</a:t>
            </a:r>
          </a:p>
          <a:p>
            <a:pPr lvl="1"/>
            <a:r>
              <a:rPr lang="en-US" dirty="0"/>
              <a:t>Skin / Device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Infection 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22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Some signs can be masked</a:t>
            </a:r>
          </a:p>
          <a:p>
            <a:pPr lvl="1"/>
            <a:r>
              <a:rPr lang="en-US" dirty="0"/>
              <a:t>Beta blockers, pacemaker</a:t>
            </a:r>
          </a:p>
          <a:p>
            <a:pPr lvl="1"/>
            <a:r>
              <a:rPr lang="en-US" dirty="0"/>
              <a:t>Elderly</a:t>
            </a:r>
          </a:p>
          <a:p>
            <a:pPr lvl="1"/>
            <a:r>
              <a:rPr lang="en-US" dirty="0"/>
              <a:t>Immunosuppressed pts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Referred to as cryptic shock, takes a </a:t>
            </a:r>
            <a:r>
              <a:rPr lang="en-US" dirty="0" err="1" smtClean="0"/>
              <a:t>Phd</a:t>
            </a:r>
            <a:r>
              <a:rPr lang="en-US" dirty="0" smtClean="0"/>
              <a:t> </a:t>
            </a:r>
            <a:r>
              <a:rPr lang="en-US" dirty="0"/>
              <a:t>and many </a:t>
            </a:r>
            <a:r>
              <a:rPr lang="en-US" dirty="0" err="1"/>
              <a:t>hrs</a:t>
            </a:r>
            <a:r>
              <a:rPr lang="en-US" dirty="0"/>
              <a:t> to determine.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Hx</a:t>
            </a:r>
            <a:r>
              <a:rPr lang="en-US" dirty="0"/>
              <a:t> of recent infection</a:t>
            </a:r>
          </a:p>
          <a:p>
            <a:r>
              <a:rPr lang="en-US" dirty="0"/>
              <a:t>Recent hospital admission</a:t>
            </a:r>
          </a:p>
          <a:p>
            <a:pPr lvl="1"/>
            <a:r>
              <a:rPr lang="en-US" dirty="0"/>
              <a:t>Including </a:t>
            </a:r>
            <a:r>
              <a:rPr lang="en-US" dirty="0" smtClean="0"/>
              <a:t>ED </a:t>
            </a:r>
            <a:r>
              <a:rPr lang="en-US" dirty="0"/>
              <a:t>and urgent care</a:t>
            </a:r>
          </a:p>
          <a:p>
            <a:r>
              <a:rPr lang="en-US" dirty="0"/>
              <a:t>Worsening viral-like symptoms</a:t>
            </a:r>
          </a:p>
          <a:p>
            <a:r>
              <a:rPr lang="en-US" dirty="0"/>
              <a:t>General malaise</a:t>
            </a:r>
          </a:p>
          <a:p>
            <a:r>
              <a:rPr lang="en-US" dirty="0"/>
              <a:t>Body ache</a:t>
            </a:r>
          </a:p>
          <a:p>
            <a:r>
              <a:rPr lang="en-US" dirty="0"/>
              <a:t>Decreased appetite</a:t>
            </a:r>
          </a:p>
          <a:p>
            <a:r>
              <a:rPr lang="en-US" dirty="0"/>
              <a:t>Taking antibiotics</a:t>
            </a:r>
          </a:p>
          <a:p>
            <a:r>
              <a:rPr lang="en-US" dirty="0"/>
              <a:t>Elderly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Infection 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44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Foley catheter – long-term 90% develop bacteriuria</a:t>
            </a:r>
          </a:p>
          <a:p>
            <a:r>
              <a:rPr lang="en-US" dirty="0"/>
              <a:t>Elderly w </a:t>
            </a:r>
            <a:r>
              <a:rPr lang="en-US" dirty="0" err="1"/>
              <a:t>hx</a:t>
            </a:r>
            <a:r>
              <a:rPr lang="en-US" dirty="0"/>
              <a:t> of </a:t>
            </a:r>
            <a:r>
              <a:rPr lang="en-US" dirty="0" err="1"/>
              <a:t>dm</a:t>
            </a:r>
            <a:r>
              <a:rPr lang="en-US" dirty="0"/>
              <a:t> or immunocompromised</a:t>
            </a:r>
          </a:p>
          <a:p>
            <a:r>
              <a:rPr lang="en-US" dirty="0"/>
              <a:t>Unsanitary conditions</a:t>
            </a:r>
          </a:p>
          <a:p>
            <a:r>
              <a:rPr lang="en-US" dirty="0"/>
              <a:t>Frequent or </a:t>
            </a:r>
            <a:r>
              <a:rPr lang="en-US" dirty="0" err="1"/>
              <a:t>hx</a:t>
            </a:r>
            <a:r>
              <a:rPr lang="en-US" dirty="0"/>
              <a:t> of UTI, bladder / kidney infections -Rx antibiotics</a:t>
            </a:r>
          </a:p>
          <a:p>
            <a:endParaRPr lang="en-US" dirty="0"/>
          </a:p>
          <a:p>
            <a:r>
              <a:rPr lang="en-US" dirty="0"/>
              <a:t>Symptoms-</a:t>
            </a:r>
          </a:p>
          <a:p>
            <a:pPr lvl="1"/>
            <a:r>
              <a:rPr lang="en-US" dirty="0"/>
              <a:t>Sudden and frequent urges to void</a:t>
            </a:r>
          </a:p>
          <a:p>
            <a:pPr lvl="1"/>
            <a:r>
              <a:rPr lang="en-US" dirty="0"/>
              <a:t>Burning, irritation, or pain while voiding</a:t>
            </a:r>
          </a:p>
          <a:p>
            <a:pPr lvl="1"/>
            <a:r>
              <a:rPr lang="en-US" dirty="0"/>
              <a:t>A feeling of pressure or unable to empty bladder (lower </a:t>
            </a:r>
            <a:r>
              <a:rPr lang="en-US" dirty="0" err="1"/>
              <a:t>abd</a:t>
            </a:r>
            <a:r>
              <a:rPr lang="en-US" dirty="0"/>
              <a:t>, flanks)</a:t>
            </a:r>
          </a:p>
          <a:p>
            <a:pPr lvl="1"/>
            <a:r>
              <a:rPr lang="en-US" dirty="0"/>
              <a:t>Thick, cloudy, foul smelling urine</a:t>
            </a:r>
          </a:p>
          <a:p>
            <a:pPr lvl="1"/>
            <a:r>
              <a:rPr lang="en-US" dirty="0"/>
              <a:t>Nausea / </a:t>
            </a:r>
            <a:r>
              <a:rPr lang="en-US" dirty="0" err="1"/>
              <a:t>Vomitting</a:t>
            </a:r>
            <a:endParaRPr lang="en-US" dirty="0"/>
          </a:p>
          <a:p>
            <a:pPr lvl="1"/>
            <a:r>
              <a:rPr lang="en-US" dirty="0"/>
              <a:t>Elderly – sudden change in mentation (confusion, delirium)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6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Describe the pathophysiology of Sepsis</a:t>
            </a:r>
          </a:p>
          <a:p>
            <a:r>
              <a:rPr lang="en-US" dirty="0" smtClean="0"/>
              <a:t>Define Sepsis, Severe Sepsis, and Septic shock</a:t>
            </a:r>
          </a:p>
          <a:p>
            <a:r>
              <a:rPr lang="en-US" dirty="0" smtClean="0"/>
              <a:t>Describe systemic inflammatory response syndrome (SIRS)</a:t>
            </a:r>
          </a:p>
          <a:p>
            <a:r>
              <a:rPr lang="en-US" dirty="0" smtClean="0"/>
              <a:t>List the common sources of infection </a:t>
            </a:r>
            <a:r>
              <a:rPr lang="en-US" dirty="0"/>
              <a:t>p</a:t>
            </a:r>
            <a:r>
              <a:rPr lang="en-US" dirty="0" smtClean="0"/>
              <a:t>resented to EMS</a:t>
            </a:r>
          </a:p>
          <a:p>
            <a:r>
              <a:rPr lang="en-US" dirty="0" smtClean="0"/>
              <a:t>List the “core” treatments for severe sepsis</a:t>
            </a:r>
          </a:p>
          <a:p>
            <a:r>
              <a:rPr lang="en-US" dirty="0" smtClean="0"/>
              <a:t>Describe the importance of early and aggressive treatment of sepsis</a:t>
            </a:r>
          </a:p>
          <a:p>
            <a:r>
              <a:rPr lang="en-US" dirty="0" smtClean="0"/>
              <a:t>Describe the importance of early identification of sepsis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00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Pneumonia </a:t>
            </a:r>
            <a:r>
              <a:rPr lang="en-US" dirty="0" smtClean="0"/>
              <a:t>(PNA)– </a:t>
            </a:r>
            <a:r>
              <a:rPr lang="en-US" dirty="0"/>
              <a:t>cap, </a:t>
            </a:r>
            <a:r>
              <a:rPr lang="en-US" dirty="0" err="1"/>
              <a:t>hcap</a:t>
            </a:r>
            <a:r>
              <a:rPr lang="en-US" dirty="0"/>
              <a:t>, hap, </a:t>
            </a:r>
            <a:r>
              <a:rPr lang="en-US" dirty="0" err="1"/>
              <a:t>vap</a:t>
            </a:r>
            <a:endParaRPr lang="en-US" dirty="0"/>
          </a:p>
          <a:p>
            <a:pPr lvl="1"/>
            <a:r>
              <a:rPr lang="en-US" dirty="0"/>
              <a:t>Acquired (community, healthcare, hospital, vent)</a:t>
            </a:r>
          </a:p>
          <a:p>
            <a:r>
              <a:rPr lang="en-US" dirty="0"/>
              <a:t>Bodies inflammatory response to microbial pathogens.</a:t>
            </a:r>
          </a:p>
          <a:p>
            <a:pPr lvl="1"/>
            <a:r>
              <a:rPr lang="en-US" dirty="0"/>
              <a:t>Normally reside in oral and nasal mucosa</a:t>
            </a:r>
          </a:p>
          <a:p>
            <a:r>
              <a:rPr lang="en-US" dirty="0"/>
              <a:t>Increased risk</a:t>
            </a:r>
          </a:p>
          <a:p>
            <a:pPr lvl="1"/>
            <a:r>
              <a:rPr lang="en-US" dirty="0"/>
              <a:t>Medical devices such as </a:t>
            </a:r>
            <a:r>
              <a:rPr lang="en-US" dirty="0" err="1"/>
              <a:t>e</a:t>
            </a:r>
            <a:r>
              <a:rPr lang="en-US" dirty="0" err="1" smtClean="0"/>
              <a:t>tt</a:t>
            </a:r>
            <a:r>
              <a:rPr lang="en-US" dirty="0"/>
              <a:t>, tracheostomies, ng tubes.</a:t>
            </a:r>
          </a:p>
          <a:p>
            <a:pPr lvl="1"/>
            <a:r>
              <a:rPr lang="en-US" dirty="0"/>
              <a:t>Aspiration, altered </a:t>
            </a:r>
            <a:r>
              <a:rPr lang="en-US" dirty="0" smtClean="0"/>
              <a:t>LOC</a:t>
            </a:r>
            <a:endParaRPr lang="en-US" dirty="0"/>
          </a:p>
          <a:p>
            <a:pPr lvl="1"/>
            <a:r>
              <a:rPr lang="en-US" dirty="0" smtClean="0"/>
              <a:t>COPD, </a:t>
            </a:r>
            <a:r>
              <a:rPr lang="en-US" dirty="0"/>
              <a:t>asthma</a:t>
            </a:r>
          </a:p>
          <a:p>
            <a:pPr lvl="1"/>
            <a:r>
              <a:rPr lang="en-US" dirty="0"/>
              <a:t>Smoking</a:t>
            </a:r>
          </a:p>
          <a:p>
            <a:pPr lvl="1"/>
            <a:r>
              <a:rPr lang="en-US" dirty="0"/>
              <a:t>Suppressed immune system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0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Symptoms</a:t>
            </a:r>
          </a:p>
          <a:p>
            <a:pPr lvl="1"/>
            <a:r>
              <a:rPr lang="en-US" dirty="0"/>
              <a:t>Progressive onset</a:t>
            </a:r>
          </a:p>
          <a:p>
            <a:pPr lvl="1"/>
            <a:r>
              <a:rPr lang="en-US" dirty="0"/>
              <a:t>Fever, sweating and shaking chills</a:t>
            </a:r>
          </a:p>
          <a:p>
            <a:pPr lvl="1"/>
            <a:r>
              <a:rPr lang="en-US" dirty="0"/>
              <a:t>Hypothermia is noted in older pts and pts with poor over all health</a:t>
            </a:r>
          </a:p>
          <a:p>
            <a:pPr lvl="1"/>
            <a:r>
              <a:rPr lang="en-US" dirty="0"/>
              <a:t>Productive cough (green, yellow, brown) thick and sticky</a:t>
            </a:r>
          </a:p>
          <a:p>
            <a:pPr lvl="1"/>
            <a:r>
              <a:rPr lang="en-US" dirty="0"/>
              <a:t>Chest pain when breathing deeply or coughing</a:t>
            </a:r>
          </a:p>
          <a:p>
            <a:pPr lvl="1"/>
            <a:r>
              <a:rPr lang="en-US" dirty="0"/>
              <a:t>Shortness of breath</a:t>
            </a:r>
          </a:p>
          <a:p>
            <a:pPr lvl="1"/>
            <a:r>
              <a:rPr lang="en-US" dirty="0"/>
              <a:t>Fatigue and muscle ache</a:t>
            </a:r>
          </a:p>
          <a:p>
            <a:pPr lvl="1"/>
            <a:r>
              <a:rPr lang="en-US" dirty="0"/>
              <a:t>Nausea, vomiting, diarrhea</a:t>
            </a:r>
          </a:p>
          <a:p>
            <a:pPr lvl="1"/>
            <a:r>
              <a:rPr lang="en-US" dirty="0"/>
              <a:t>headache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68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PNA vs Flu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3" y="1951572"/>
            <a:ext cx="7718205" cy="369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284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Leading cause is Peritonitis</a:t>
            </a:r>
          </a:p>
          <a:p>
            <a:r>
              <a:rPr lang="en-US" dirty="0"/>
              <a:t>Bacteria enters the blood stream from an infected organ or ascites</a:t>
            </a:r>
          </a:p>
          <a:p>
            <a:pPr lvl="1"/>
            <a:r>
              <a:rPr lang="en-US" dirty="0"/>
              <a:t>Bowel obstructions – ischemic </a:t>
            </a:r>
          </a:p>
          <a:p>
            <a:pPr lvl="1"/>
            <a:r>
              <a:rPr lang="en-US" dirty="0"/>
              <a:t>Perforations – Ulcers</a:t>
            </a:r>
          </a:p>
          <a:p>
            <a:pPr lvl="1"/>
            <a:r>
              <a:rPr lang="en-US" dirty="0"/>
              <a:t>Abscesses</a:t>
            </a:r>
          </a:p>
          <a:p>
            <a:pPr lvl="1"/>
            <a:r>
              <a:rPr lang="en-US" dirty="0"/>
              <a:t>Diverticulitis</a:t>
            </a:r>
          </a:p>
          <a:p>
            <a:pPr lvl="1"/>
            <a:r>
              <a:rPr lang="en-US" dirty="0"/>
              <a:t>Biliary causes – gallbladder infection or obstruction</a:t>
            </a:r>
          </a:p>
          <a:p>
            <a:pPr lvl="1"/>
            <a:r>
              <a:rPr lang="en-US" dirty="0"/>
              <a:t>Liver disease</a:t>
            </a:r>
          </a:p>
          <a:p>
            <a:pPr lvl="1"/>
            <a:r>
              <a:rPr lang="en-US" dirty="0"/>
              <a:t>PID – ovarian abscess, ovarian cyst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 / Abdominal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72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key is </a:t>
            </a:r>
            <a:r>
              <a:rPr lang="en-US" dirty="0" err="1"/>
              <a:t>hx</a:t>
            </a:r>
            <a:r>
              <a:rPr lang="en-US" dirty="0"/>
              <a:t>, recent and chronic</a:t>
            </a:r>
          </a:p>
          <a:p>
            <a:pPr lvl="1"/>
            <a:r>
              <a:rPr lang="en-US" dirty="0"/>
              <a:t>Pancreatitis, Liver disease, ascites </a:t>
            </a:r>
          </a:p>
          <a:p>
            <a:r>
              <a:rPr lang="en-US" dirty="0"/>
              <a:t>Symptoms</a:t>
            </a:r>
          </a:p>
          <a:p>
            <a:pPr lvl="1"/>
            <a:r>
              <a:rPr lang="en-US" dirty="0" err="1"/>
              <a:t>Abd</a:t>
            </a:r>
            <a:r>
              <a:rPr lang="en-US" dirty="0"/>
              <a:t> cramping pain, guarding</a:t>
            </a:r>
          </a:p>
          <a:p>
            <a:pPr lvl="1"/>
            <a:r>
              <a:rPr lang="en-US" dirty="0" smtClean="0"/>
              <a:t>Distention</a:t>
            </a:r>
            <a:endParaRPr lang="en-US" dirty="0"/>
          </a:p>
          <a:p>
            <a:pPr lvl="1"/>
            <a:r>
              <a:rPr lang="en-US" dirty="0"/>
              <a:t>Constipation</a:t>
            </a:r>
          </a:p>
          <a:p>
            <a:pPr lvl="1"/>
            <a:r>
              <a:rPr lang="en-US" dirty="0"/>
              <a:t>Unable to have a </a:t>
            </a:r>
            <a:r>
              <a:rPr lang="en-US" dirty="0" err="1"/>
              <a:t>bm</a:t>
            </a:r>
            <a:endParaRPr lang="en-US" dirty="0"/>
          </a:p>
          <a:p>
            <a:pPr lvl="1"/>
            <a:r>
              <a:rPr lang="en-US" dirty="0"/>
              <a:t>n/v/d</a:t>
            </a:r>
          </a:p>
          <a:p>
            <a:pPr lvl="1"/>
            <a:r>
              <a:rPr lang="en-US" dirty="0"/>
              <a:t>Abnormal vomit – bile, fecal matter</a:t>
            </a:r>
          </a:p>
          <a:p>
            <a:pPr lvl="1"/>
            <a:r>
              <a:rPr lang="en-US" dirty="0"/>
              <a:t>Anorexia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 / Abdominal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9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integrity of the bodies largest protective system is compromised it increases the risk of infection.</a:t>
            </a:r>
          </a:p>
          <a:p>
            <a:pPr lvl="1"/>
            <a:r>
              <a:rPr lang="en-US" dirty="0"/>
              <a:t>Burns over large areas of the body (graphs)</a:t>
            </a:r>
          </a:p>
          <a:p>
            <a:pPr lvl="1"/>
            <a:r>
              <a:rPr lang="en-US" dirty="0"/>
              <a:t>Penetrating injuries that involve the vasculature</a:t>
            </a:r>
          </a:p>
          <a:p>
            <a:pPr lvl="1"/>
            <a:r>
              <a:rPr lang="en-US" dirty="0"/>
              <a:t>Pressure Ulcers </a:t>
            </a:r>
          </a:p>
          <a:p>
            <a:pPr lvl="1"/>
            <a:r>
              <a:rPr lang="en-US" dirty="0"/>
              <a:t>Surgical sites, wound dressings</a:t>
            </a:r>
          </a:p>
          <a:p>
            <a:pPr lvl="1"/>
            <a:r>
              <a:rPr lang="en-US" dirty="0"/>
              <a:t>Peg tubes</a:t>
            </a:r>
          </a:p>
          <a:p>
            <a:pPr lvl="1"/>
            <a:r>
              <a:rPr lang="en-US" dirty="0"/>
              <a:t>Cellulitis</a:t>
            </a:r>
          </a:p>
          <a:p>
            <a:pPr lvl="1"/>
            <a:r>
              <a:rPr lang="en-US" dirty="0" smtClean="0"/>
              <a:t>Peripherally inserted central catheter (</a:t>
            </a:r>
            <a:r>
              <a:rPr lang="en-US" dirty="0" err="1" smtClean="0"/>
              <a:t>Picc</a:t>
            </a:r>
            <a:r>
              <a:rPr lang="en-US" dirty="0" smtClean="0"/>
              <a:t>), Central Venous Catheter (CVC)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/ Device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48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identification is the cornerstone for decreasing mortality</a:t>
            </a:r>
          </a:p>
          <a:p>
            <a:r>
              <a:rPr lang="en-US" dirty="0" smtClean="0"/>
              <a:t>Sepsis must be recognized with SIRS criteria x2 and a known or suspected source of infection.</a:t>
            </a:r>
          </a:p>
          <a:p>
            <a:pPr lvl="1"/>
            <a:r>
              <a:rPr lang="en-US" dirty="0" smtClean="0"/>
              <a:t>Hyper-/ Hypothermia (&gt;101 or &lt;96.8 </a:t>
            </a:r>
            <a:r>
              <a:rPr lang="en-US" dirty="0" err="1" smtClean="0"/>
              <a:t>dF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Respirations &gt;20</a:t>
            </a:r>
          </a:p>
          <a:p>
            <a:pPr lvl="1"/>
            <a:r>
              <a:rPr lang="en-US" dirty="0" smtClean="0"/>
              <a:t>Heart rate &gt; 90 bpm</a:t>
            </a:r>
          </a:p>
          <a:p>
            <a:pPr lvl="1"/>
            <a:r>
              <a:rPr lang="en-US" dirty="0" smtClean="0"/>
              <a:t>Signs of </a:t>
            </a:r>
            <a:r>
              <a:rPr lang="en-US" dirty="0" err="1" smtClean="0"/>
              <a:t>hypoperfusion</a:t>
            </a:r>
            <a:r>
              <a:rPr lang="en-US" dirty="0" smtClean="0"/>
              <a:t> (SBP&lt;90mm/Hg)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10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Thorough and methodical assessment can lead an provider to a source of infection in the presences of SIRS.</a:t>
            </a:r>
          </a:p>
          <a:p>
            <a:r>
              <a:rPr lang="en-US" dirty="0" smtClean="0"/>
              <a:t>A known or suspected source of infection with the presentation of SIRS is defined as SEPSIS.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89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Comes form the Greek “make rotten”</a:t>
            </a:r>
          </a:p>
          <a:p>
            <a:r>
              <a:rPr lang="en-US" dirty="0" smtClean="0"/>
              <a:t>Broadly defined as an infection in addition to systemic inflammatory response.</a:t>
            </a:r>
          </a:p>
          <a:p>
            <a:r>
              <a:rPr lang="en-US" dirty="0" smtClean="0"/>
              <a:t>Typically seen in older adults and those with immune compromise</a:t>
            </a:r>
          </a:p>
          <a:p>
            <a:r>
              <a:rPr lang="en-US" dirty="0" smtClean="0"/>
              <a:t>Mortality can be &gt;50%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0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Severe sepsis and septic shock combined are the 10</a:t>
            </a:r>
            <a:r>
              <a:rPr lang="en-US" baseline="30000" dirty="0"/>
              <a:t>th</a:t>
            </a:r>
            <a:r>
              <a:rPr lang="en-US" dirty="0"/>
              <a:t> leading cause of death in the United States</a:t>
            </a:r>
          </a:p>
          <a:p>
            <a:r>
              <a:rPr lang="en-US" dirty="0"/>
              <a:t>Over 750,000 cases each year</a:t>
            </a:r>
          </a:p>
          <a:p>
            <a:pPr lvl="1"/>
            <a:r>
              <a:rPr lang="en-US" dirty="0"/>
              <a:t>Two-thirds initially seen in the ED</a:t>
            </a:r>
          </a:p>
          <a:p>
            <a:r>
              <a:rPr lang="en-US" dirty="0"/>
              <a:t>215,000 deaths annually</a:t>
            </a:r>
          </a:p>
          <a:p>
            <a:pPr lvl="1"/>
            <a:r>
              <a:rPr lang="en-US" dirty="0"/>
              <a:t>50.37 deaths per 100,000 people </a:t>
            </a:r>
          </a:p>
          <a:p>
            <a:r>
              <a:rPr lang="en-US" dirty="0"/>
              <a:t>Number one leading cause of death in non-cardiac ICU’s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Burden of Sepsis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25839" y="5856051"/>
            <a:ext cx="40661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Melamed</a:t>
            </a:r>
            <a:r>
              <a:rPr lang="en-US" dirty="0"/>
              <a:t> </a:t>
            </a:r>
            <a:r>
              <a:rPr lang="en-US" dirty="0" smtClean="0"/>
              <a:t>et al. Critical Care; 2009</a:t>
            </a:r>
          </a:p>
          <a:p>
            <a:r>
              <a:rPr lang="en-US" dirty="0" smtClean="0"/>
              <a:t>Band et al. Academic </a:t>
            </a:r>
            <a:r>
              <a:rPr lang="en-US" dirty="0" err="1" smtClean="0"/>
              <a:t>Emer</a:t>
            </a:r>
            <a:r>
              <a:rPr lang="en-US" dirty="0" smtClean="0"/>
              <a:t> Med;  2011</a:t>
            </a:r>
          </a:p>
          <a:p>
            <a:r>
              <a:rPr lang="en-US" dirty="0" smtClean="0"/>
              <a:t>Kaukonen et al. NEJM;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5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Systemic inflammatory response syndrome (SIRS)</a:t>
            </a:r>
          </a:p>
          <a:p>
            <a:pPr lvl="1"/>
            <a:r>
              <a:rPr lang="en-US" dirty="0" smtClean="0"/>
              <a:t>A clinical response to a non-specific insult of either infectious or non-infectious origin. Defined as 2 or more of the following:</a:t>
            </a:r>
          </a:p>
          <a:p>
            <a:pPr lvl="2"/>
            <a:r>
              <a:rPr lang="en-US" dirty="0" smtClean="0"/>
              <a:t>Fever (&gt;101 F) or Hypothermia (&lt;96.8 F)</a:t>
            </a:r>
          </a:p>
          <a:p>
            <a:pPr lvl="2"/>
            <a:r>
              <a:rPr lang="en-US" dirty="0" smtClean="0"/>
              <a:t>Heart rate (&gt;90 bpm)</a:t>
            </a:r>
          </a:p>
          <a:p>
            <a:pPr lvl="2"/>
            <a:r>
              <a:rPr lang="en-US" dirty="0" smtClean="0"/>
              <a:t>Respiratory rate (&gt;20 bpm or mechanical ventilations)</a:t>
            </a:r>
          </a:p>
          <a:p>
            <a:pPr lvl="2"/>
            <a:r>
              <a:rPr lang="en-US" dirty="0" smtClean="0"/>
              <a:t>Signs of poor perfusion (SBP &lt;90 mm/Hg)</a:t>
            </a:r>
          </a:p>
          <a:p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45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Sepsis – Systemic inflammatory response to an infection</a:t>
            </a:r>
          </a:p>
          <a:p>
            <a:pPr lvl="1"/>
            <a:r>
              <a:rPr lang="en-US" dirty="0" smtClean="0"/>
              <a:t>SIRS criteria X2 and source of infection</a:t>
            </a:r>
          </a:p>
          <a:p>
            <a:r>
              <a:rPr lang="en-US" dirty="0" smtClean="0"/>
              <a:t>Severe sepsis – Sepsis with organ failure</a:t>
            </a:r>
          </a:p>
          <a:p>
            <a:pPr lvl="1"/>
            <a:r>
              <a:rPr lang="en-US" dirty="0" smtClean="0"/>
              <a:t>Sepsis with lactate &gt; 2.2 </a:t>
            </a:r>
            <a:r>
              <a:rPr lang="en-US" dirty="0" err="1" smtClean="0"/>
              <a:t>mmol</a:t>
            </a:r>
            <a:endParaRPr lang="en-US" dirty="0" smtClean="0"/>
          </a:p>
          <a:p>
            <a:r>
              <a:rPr lang="en-US" dirty="0" smtClean="0"/>
              <a:t>Septic Shock – Severe sepsis with refractory hypotension</a:t>
            </a:r>
          </a:p>
          <a:p>
            <a:pPr lvl="1"/>
            <a:r>
              <a:rPr lang="en-US" dirty="0" smtClean="0"/>
              <a:t>Severe sepsis with SBP &lt;90 mm/Hg after aggressive fluid resuscitation</a:t>
            </a:r>
          </a:p>
          <a:p>
            <a:pPr lvl="1"/>
            <a:endParaRPr lang="en-US" dirty="0"/>
          </a:p>
          <a:p>
            <a:r>
              <a:rPr lang="en-US" dirty="0" smtClean="0"/>
              <a:t>Lactate is a measure of tissue perfusion regardless of B/P</a:t>
            </a:r>
          </a:p>
          <a:p>
            <a:pPr lvl="1"/>
            <a:r>
              <a:rPr lang="en-US" dirty="0"/>
              <a:t>Decreased oxygenation causes anaerobic metabolism  </a:t>
            </a:r>
          </a:p>
          <a:p>
            <a:pPr lvl="1"/>
            <a:r>
              <a:rPr lang="en-US" dirty="0"/>
              <a:t>lactate and hydrogen ions are produced </a:t>
            </a:r>
          </a:p>
          <a:p>
            <a:pPr lvl="1"/>
            <a:endParaRPr lang="en-US" dirty="0" smtClean="0"/>
          </a:p>
          <a:p>
            <a:pPr marL="585216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00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presence of SIRS does not equal sepsis</a:t>
            </a:r>
          </a:p>
          <a:p>
            <a:pPr lvl="1"/>
            <a:r>
              <a:rPr lang="en-US" dirty="0" smtClean="0"/>
              <a:t>Also seen in burns, trauma, surgery, autoimmune disorders, or physical exertion.</a:t>
            </a:r>
          </a:p>
          <a:p>
            <a:pPr lvl="1"/>
            <a:r>
              <a:rPr lang="en-US" dirty="0" smtClean="0"/>
              <a:t>Must identify SIRS </a:t>
            </a:r>
            <a:r>
              <a:rPr lang="en-US" b="1" u="sng" dirty="0" smtClean="0"/>
              <a:t>and</a:t>
            </a:r>
            <a:r>
              <a:rPr lang="en-US" dirty="0" smtClean="0"/>
              <a:t> a known or suspected source of infection to be classified as septic.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SIRS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546698" y="4542817"/>
            <a:ext cx="2276272" cy="1177047"/>
          </a:xfrm>
          <a:prstGeom prst="round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695216" y="4542817"/>
            <a:ext cx="2123873" cy="1177047"/>
          </a:xfrm>
          <a:prstGeom prst="round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054502" y="4542817"/>
            <a:ext cx="2055779" cy="1177047"/>
          </a:xfrm>
          <a:prstGeom prst="roundRect">
            <a:avLst/>
          </a:prstGeom>
          <a:solidFill>
            <a:srgbClr val="92D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56817" y="4869730"/>
            <a:ext cx="856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SIRS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8939" y="4900108"/>
            <a:ext cx="155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INFECTION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84140" y="4786726"/>
            <a:ext cx="1196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SEPSIS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Plus 9"/>
          <p:cNvSpPr/>
          <p:nvPr/>
        </p:nvSpPr>
        <p:spPr>
          <a:xfrm>
            <a:off x="4027251" y="4869730"/>
            <a:ext cx="466928" cy="440216"/>
          </a:xfrm>
          <a:prstGeom prst="mathPlus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qual 10"/>
          <p:cNvSpPr/>
          <p:nvPr/>
        </p:nvSpPr>
        <p:spPr>
          <a:xfrm>
            <a:off x="7169285" y="4900108"/>
            <a:ext cx="515566" cy="409838"/>
          </a:xfrm>
          <a:prstGeom prst="mathEqual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97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Sepsis is the number one cause of mortality in hospitalized patients</a:t>
            </a:r>
          </a:p>
          <a:p>
            <a:r>
              <a:rPr lang="en-US" dirty="0" smtClean="0"/>
              <a:t>Hypotension + Lactic acidosis &gt;4    = 46.1%</a:t>
            </a:r>
          </a:p>
          <a:p>
            <a:r>
              <a:rPr lang="en-US" dirty="0" smtClean="0"/>
              <a:t>Hypotension alone                            = 36.7%</a:t>
            </a:r>
          </a:p>
          <a:p>
            <a:r>
              <a:rPr lang="en-US" dirty="0" smtClean="0"/>
              <a:t>Lactic Acidosis &gt;4 alone                    = 30.0%</a:t>
            </a:r>
          </a:p>
          <a:p>
            <a:pPr marL="137160" indent="0">
              <a:buNone/>
            </a:pPr>
            <a:r>
              <a:rPr lang="en-US" dirty="0" smtClean="0"/>
              <a:t>Compared to </a:t>
            </a:r>
          </a:p>
          <a:p>
            <a:r>
              <a:rPr lang="en-US" dirty="0" smtClean="0"/>
              <a:t>STEMI 30-day mortality rate             = 2.5-10%</a:t>
            </a:r>
          </a:p>
          <a:p>
            <a:pPr lvl="1"/>
            <a:r>
              <a:rPr lang="en-US" dirty="0" smtClean="0"/>
              <a:t>No one questions why we treat STEMI patients aggressively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25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Capillaries become increasingly inflamed and porous</a:t>
            </a:r>
          </a:p>
          <a:p>
            <a:r>
              <a:rPr lang="en-US" dirty="0"/>
              <a:t>Fluids shift causing hypotension and interstitial edema</a:t>
            </a:r>
          </a:p>
          <a:p>
            <a:r>
              <a:rPr lang="en-US" dirty="0"/>
              <a:t>Pathogens move from the blood into the interstitial spaces spreading infection </a:t>
            </a:r>
          </a:p>
          <a:p>
            <a:r>
              <a:rPr lang="en-US" dirty="0"/>
              <a:t>Systemic vasculature becomes dilated </a:t>
            </a:r>
          </a:p>
          <a:p>
            <a:r>
              <a:rPr lang="en-US" dirty="0"/>
              <a:t>Damaged result in platelet aggregation and clotting cascade</a:t>
            </a:r>
          </a:p>
          <a:p>
            <a:r>
              <a:rPr lang="en-US" dirty="0"/>
              <a:t>Organs “clog up” resulting in reduced organ perfusion (hypoxia) </a:t>
            </a:r>
          </a:p>
          <a:p>
            <a:r>
              <a:rPr lang="en-US" dirty="0"/>
              <a:t>Disseminated Intra vascular Coagulation (DIC) begins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 of Sepsis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099" y="1945823"/>
            <a:ext cx="4913802" cy="3834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188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cal template">
  <a:themeElements>
    <a:clrScheme name="Custom 3">
      <a:dk1>
        <a:srgbClr val="000000"/>
      </a:dk1>
      <a:lt1>
        <a:srgbClr val="FFFFFF"/>
      </a:lt1>
      <a:dk2>
        <a:srgbClr val="F2F2F2"/>
      </a:dk2>
      <a:lt2>
        <a:srgbClr val="C8C8B1"/>
      </a:lt2>
      <a:accent1>
        <a:srgbClr val="7A7A7A"/>
      </a:accent1>
      <a:accent2>
        <a:srgbClr val="E4E4E4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dical design template" id="{BE883315-6697-4975-AEB2-5905098383C4}" vid="{D3CC9EF4-996F-4232-B765-B82F773B7949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00AC149-8447-4BE5-88C7-DBE24EA73E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medical template</Template>
  <TotalTime>0</TotalTime>
  <Words>1497</Words>
  <Application>Microsoft Office PowerPoint</Application>
  <PresentationFormat>Custom</PresentationFormat>
  <Paragraphs>232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medical template</vt:lpstr>
      <vt:lpstr>Prehospital sepsis care</vt:lpstr>
      <vt:lpstr>Objectives</vt:lpstr>
      <vt:lpstr>Sepsis</vt:lpstr>
      <vt:lpstr>The Burden of Sepsis</vt:lpstr>
      <vt:lpstr>Definitions</vt:lpstr>
      <vt:lpstr>Definitions</vt:lpstr>
      <vt:lpstr>SIRS</vt:lpstr>
      <vt:lpstr>Mortality</vt:lpstr>
      <vt:lpstr>Pathophysiology of Sepsis</vt:lpstr>
      <vt:lpstr>Inflammatory Cascade</vt:lpstr>
      <vt:lpstr>Inflammatory Cascade</vt:lpstr>
      <vt:lpstr>Stages of Septic Shock</vt:lpstr>
      <vt:lpstr>EMS and Sepsis</vt:lpstr>
      <vt:lpstr>Time to antibiotics</vt:lpstr>
      <vt:lpstr>Why EMS?</vt:lpstr>
      <vt:lpstr>Prehospital assessment</vt:lpstr>
      <vt:lpstr>Infection detection</vt:lpstr>
      <vt:lpstr>Infection detection</vt:lpstr>
      <vt:lpstr>Urinary Tract</vt:lpstr>
      <vt:lpstr>Respiratory</vt:lpstr>
      <vt:lpstr>Respiratory</vt:lpstr>
      <vt:lpstr>PNA vs Flu</vt:lpstr>
      <vt:lpstr>GI / Abdominal</vt:lpstr>
      <vt:lpstr>GI / Abdominal</vt:lpstr>
      <vt:lpstr>Skin / Device</vt:lpstr>
      <vt:lpstr>Summary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2013-04-09T21:30:31Z</dcterms:created>
  <dcterms:modified xsi:type="dcterms:W3CDTF">2015-12-02T01:59:17Z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TC034605299991</vt:lpwstr>
  </property>
</Properties>
</file>