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0" r:id="rId4"/>
    <p:sldId id="266" r:id="rId5"/>
    <p:sldId id="265" r:id="rId6"/>
    <p:sldId id="261" r:id="rId7"/>
    <p:sldId id="262" r:id="rId8"/>
    <p:sldId id="272" r:id="rId9"/>
    <p:sldId id="285" r:id="rId10"/>
    <p:sldId id="267" r:id="rId11"/>
    <p:sldId id="268" r:id="rId12"/>
    <p:sldId id="269" r:id="rId13"/>
    <p:sldId id="270" r:id="rId14"/>
    <p:sldId id="271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64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5" d="100"/>
          <a:sy n="95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" y="5606307"/>
            <a:ext cx="118157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8" y="5635625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6" y="5655081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" y="5664808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2" y="5596715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" y="5645353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2" y="5645353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6" y="5616170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walchok@greenvillecounty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Prehospital treatment</a:t>
            </a:r>
          </a:p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Prehospital sepsis care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7268" y="4581728"/>
            <a:ext cx="27140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Jason Walchok FP-C</a:t>
            </a:r>
          </a:p>
          <a:p>
            <a:r>
              <a:rPr lang="en-US" dirty="0" smtClean="0"/>
              <a:t>Training Coordinator</a:t>
            </a:r>
          </a:p>
          <a:p>
            <a:r>
              <a:rPr lang="en-US" dirty="0" smtClean="0"/>
              <a:t>Greenville County 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must beheld to the same standards as the ED for collection.</a:t>
            </a:r>
          </a:p>
          <a:p>
            <a:pPr lvl="1"/>
            <a:r>
              <a:rPr lang="en-US" dirty="0" smtClean="0"/>
              <a:t>Contamination rate &lt;6%</a:t>
            </a:r>
          </a:p>
          <a:p>
            <a:r>
              <a:rPr lang="en-US" dirty="0" smtClean="0"/>
              <a:t>One procedure for all providers to ensure consistency</a:t>
            </a:r>
          </a:p>
          <a:p>
            <a:pPr lvl="1"/>
            <a:r>
              <a:rPr lang="en-US" dirty="0" smtClean="0"/>
              <a:t>Developed in collaboration with receiving hospital systems.</a:t>
            </a:r>
          </a:p>
          <a:p>
            <a:pPr lvl="1"/>
            <a:r>
              <a:rPr lang="en-US" dirty="0" smtClean="0"/>
              <a:t>Your cultures will become their cultures once processed in their lab, hospital labs must maintain a low contamination rate.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blood culture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aseptic technique</a:t>
            </a:r>
          </a:p>
          <a:p>
            <a:pPr lvl="1"/>
            <a:r>
              <a:rPr lang="en-US" dirty="0" smtClean="0"/>
              <a:t>Clean gloves</a:t>
            </a:r>
          </a:p>
          <a:p>
            <a:pPr lvl="1"/>
            <a:r>
              <a:rPr lang="en-US" dirty="0" smtClean="0"/>
              <a:t>Clean area</a:t>
            </a:r>
          </a:p>
          <a:p>
            <a:r>
              <a:rPr lang="en-US" dirty="0" smtClean="0"/>
              <a:t>Scrub the site (AC preferred) with Chloroprep applicator for 30-60 seconds</a:t>
            </a:r>
          </a:p>
          <a:p>
            <a:pPr lvl="1"/>
            <a:r>
              <a:rPr lang="en-US" dirty="0" smtClean="0"/>
              <a:t>2 inches around the site</a:t>
            </a:r>
          </a:p>
          <a:p>
            <a:r>
              <a:rPr lang="en-US" dirty="0" smtClean="0"/>
              <a:t>Allow Chloroprep to dry…. On its own</a:t>
            </a:r>
          </a:p>
          <a:p>
            <a:pPr lvl="1"/>
            <a:r>
              <a:rPr lang="en-US" dirty="0" smtClean="0"/>
              <a:t>“Drying time is dying time”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caps and clean culture bottles with alcohol</a:t>
            </a:r>
          </a:p>
          <a:p>
            <a:r>
              <a:rPr lang="en-US" dirty="0" smtClean="0"/>
              <a:t>Venipuncture with selected catheter</a:t>
            </a:r>
          </a:p>
          <a:p>
            <a:pPr lvl="1"/>
            <a:r>
              <a:rPr lang="en-US" dirty="0" smtClean="0"/>
              <a:t>Do not touch clean site prior to insertion</a:t>
            </a:r>
          </a:p>
          <a:p>
            <a:r>
              <a:rPr lang="en-US" dirty="0"/>
              <a:t>Connect vacutainer to the hub of catheter</a:t>
            </a:r>
          </a:p>
          <a:p>
            <a:r>
              <a:rPr lang="en-US" dirty="0"/>
              <a:t>Fill each blood culture bottle with 5-10 ml blood:</a:t>
            </a:r>
          </a:p>
          <a:p>
            <a:pPr lvl="1"/>
            <a:r>
              <a:rPr lang="en-US" dirty="0"/>
              <a:t>Aerobic (Blue/Grey) first</a:t>
            </a:r>
          </a:p>
          <a:p>
            <a:pPr lvl="1"/>
            <a:r>
              <a:rPr lang="en-US" dirty="0"/>
              <a:t>Anaerobic (Purple) second</a:t>
            </a:r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r>
              <a:rPr lang="en-US" dirty="0"/>
              <a:t>If only enough blood is collected for one culture, the Aerobic bottle must be filled before antibiotic administration can be considered.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oxygen delivery to organs decreases (hypo perfusion) lactate acid is created due to anaerobic metabolism.</a:t>
            </a:r>
          </a:p>
          <a:p>
            <a:r>
              <a:rPr lang="en-US" dirty="0" smtClean="0"/>
              <a:t>This is an indication of organ dysfunction (</a:t>
            </a:r>
            <a:r>
              <a:rPr lang="en-US" dirty="0"/>
              <a:t>S</a:t>
            </a:r>
            <a:r>
              <a:rPr lang="en-US" dirty="0" smtClean="0"/>
              <a:t>evere Sepsis)</a:t>
            </a:r>
          </a:p>
          <a:p>
            <a:r>
              <a:rPr lang="en-US" dirty="0" smtClean="0"/>
              <a:t>If point of care lactate machines are not available, blood for </a:t>
            </a:r>
            <a:r>
              <a:rPr lang="en-US" dirty="0" err="1" smtClean="0"/>
              <a:t>lacate</a:t>
            </a:r>
            <a:r>
              <a:rPr lang="en-US" dirty="0" smtClean="0"/>
              <a:t> analysis at the ED must be collect by paramedics prior to fluid resuscitation.</a:t>
            </a:r>
          </a:p>
          <a:p>
            <a:r>
              <a:rPr lang="en-US" dirty="0" smtClean="0"/>
              <a:t>It is vital that the initial serum lactate level is known during treatment in hospital.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Lactate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a heparinized blood tube or Grey top blood tube may be used for lactate collection.</a:t>
            </a:r>
          </a:p>
          <a:p>
            <a:pPr lvl="1"/>
            <a:r>
              <a:rPr lang="en-US" dirty="0" smtClean="0"/>
              <a:t>Serum lactate in heparinized blood will only last 20 minutes but can be processed immediately in the ED via and ABG machine.</a:t>
            </a:r>
          </a:p>
          <a:p>
            <a:pPr lvl="1"/>
            <a:r>
              <a:rPr lang="en-US" dirty="0" smtClean="0"/>
              <a:t>Serum lactate in a grey top tube will last 2 hours but will take </a:t>
            </a:r>
            <a:r>
              <a:rPr lang="en-US" dirty="0" err="1" smtClean="0"/>
              <a:t>approx</a:t>
            </a:r>
            <a:r>
              <a:rPr lang="en-US" dirty="0" smtClean="0"/>
              <a:t> 1 hour to process in the ED laboratory.</a:t>
            </a:r>
          </a:p>
          <a:p>
            <a:pPr lvl="1"/>
            <a:endParaRPr lang="en-US" dirty="0"/>
          </a:p>
          <a:p>
            <a:r>
              <a:rPr lang="en-US" dirty="0" smtClean="0"/>
              <a:t>Regardless, the initial serum lactate level gives vital information to the receiving physician and critical care team prior to further resuscitation of the patient.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Lactate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Blood cultures (set)</a:t>
            </a:r>
          </a:p>
          <a:p>
            <a:pPr lvl="1"/>
            <a:r>
              <a:rPr lang="en-US" dirty="0" smtClean="0"/>
              <a:t>Blood tubes (Grey and Green)</a:t>
            </a:r>
          </a:p>
          <a:p>
            <a:pPr lvl="1"/>
            <a:r>
              <a:rPr lang="en-US" dirty="0" err="1" smtClean="0"/>
              <a:t>Chloroprep</a:t>
            </a:r>
            <a:r>
              <a:rPr lang="en-US" dirty="0" smtClean="0"/>
              <a:t> x 2</a:t>
            </a:r>
          </a:p>
          <a:p>
            <a:pPr lvl="1"/>
            <a:r>
              <a:rPr lang="en-US" dirty="0" smtClean="0"/>
              <a:t>Alcohol preps x 2</a:t>
            </a:r>
          </a:p>
          <a:p>
            <a:pPr lvl="1"/>
            <a:r>
              <a:rPr lang="en-US" dirty="0" smtClean="0"/>
              <a:t>Wrist band</a:t>
            </a:r>
          </a:p>
          <a:p>
            <a:pPr lvl="1"/>
            <a:r>
              <a:rPr lang="en-US" dirty="0" smtClean="0"/>
              <a:t>Sepsis assessment and treatment sheet</a:t>
            </a:r>
          </a:p>
          <a:p>
            <a:pPr lvl="1"/>
            <a:r>
              <a:rPr lang="en-US" dirty="0" smtClean="0"/>
              <a:t>Antibiotics and mini-bag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GCEMS Sepsis Kit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PCN allergy – No ABX (ask specifically)</a:t>
            </a:r>
          </a:p>
          <a:p>
            <a:r>
              <a:rPr lang="en-US" dirty="0"/>
              <a:t>At least </a:t>
            </a:r>
            <a:r>
              <a:rPr lang="en-US" dirty="0" smtClean="0"/>
              <a:t>5cc </a:t>
            </a:r>
            <a:r>
              <a:rPr lang="en-US" dirty="0"/>
              <a:t>of blood in the Blue top Culture bottle (Aerobic)</a:t>
            </a:r>
          </a:p>
          <a:p>
            <a:pPr lvl="1"/>
            <a:r>
              <a:rPr lang="en-US" dirty="0"/>
              <a:t>No Cultures = No ABX</a:t>
            </a:r>
          </a:p>
          <a:p>
            <a:r>
              <a:rPr lang="en-US" dirty="0"/>
              <a:t>2 SIRS Criteria and known or suspected source of infection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“Sepsis Alert”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Administer </a:t>
            </a:r>
            <a:r>
              <a:rPr lang="en-US" dirty="0"/>
              <a:t>over 30mins</a:t>
            </a:r>
          </a:p>
          <a:p>
            <a:r>
              <a:rPr lang="en-US" dirty="0"/>
              <a:t>Administer regardless if a patient is on oral antibiotics.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GCEMS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596647" cy="994078"/>
          </a:xfrm>
        </p:spPr>
        <p:txBody>
          <a:bodyPr>
            <a:normAutofit/>
          </a:bodyPr>
          <a:lstStyle/>
          <a:p>
            <a:r>
              <a:rPr lang="en-US" dirty="0" err="1" smtClean="0"/>
              <a:t>Rocephin</a:t>
            </a:r>
            <a:r>
              <a:rPr lang="en-US" dirty="0" smtClean="0"/>
              <a:t> (Ceftriaxone) </a:t>
            </a:r>
          </a:p>
          <a:p>
            <a:r>
              <a:rPr lang="en-US" dirty="0" smtClean="0"/>
              <a:t>- </a:t>
            </a:r>
            <a:r>
              <a:rPr lang="en-US" dirty="0"/>
              <a:t>1 </a:t>
            </a:r>
            <a:r>
              <a:rPr lang="en-US" dirty="0" smtClean="0"/>
              <a:t>Gram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9" y="929554"/>
            <a:ext cx="4934583" cy="65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93368" y="1546699"/>
            <a:ext cx="5389033" cy="4579466"/>
          </a:xfrm>
        </p:spPr>
        <p:txBody>
          <a:bodyPr/>
          <a:lstStyle/>
          <a:p>
            <a:r>
              <a:rPr lang="en-US" dirty="0"/>
              <a:t>Used in suspected or documented pneumonia only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Cephalosporin, broad spectrum activity against gram positive and gram negative pathogens</a:t>
            </a:r>
          </a:p>
          <a:p>
            <a:r>
              <a:rPr lang="en-US" dirty="0"/>
              <a:t>Inhibits cell wall synthesis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193368" y="1488333"/>
            <a:ext cx="5389033" cy="4637832"/>
          </a:xfrm>
        </p:spPr>
        <p:txBody>
          <a:bodyPr>
            <a:normAutofit/>
          </a:bodyPr>
          <a:lstStyle/>
          <a:p>
            <a:r>
              <a:rPr lang="en-US" dirty="0"/>
              <a:t>Combination antibiotic </a:t>
            </a:r>
          </a:p>
          <a:p>
            <a:pPr lvl="1"/>
            <a:r>
              <a:rPr lang="en-US" dirty="0"/>
              <a:t>Piperacillin – extended-spectrum penicillin antibiotic</a:t>
            </a:r>
          </a:p>
          <a:p>
            <a:pPr lvl="1"/>
            <a:r>
              <a:rPr lang="en-US" dirty="0" err="1"/>
              <a:t>Tazobactam</a:t>
            </a:r>
            <a:r>
              <a:rPr lang="en-US" dirty="0"/>
              <a:t> – b-lactamase inhibitor</a:t>
            </a:r>
          </a:p>
          <a:p>
            <a:r>
              <a:rPr lang="en-US" dirty="0"/>
              <a:t>Activity against many gram-positive and gram-negative pathogens</a:t>
            </a:r>
          </a:p>
          <a:p>
            <a:r>
              <a:rPr lang="en-US" dirty="0"/>
              <a:t>Side effect: Relatively safe with no </a:t>
            </a:r>
            <a:r>
              <a:rPr lang="en-US" dirty="0" err="1"/>
              <a:t>pcn</a:t>
            </a:r>
            <a:r>
              <a:rPr lang="en-US" dirty="0"/>
              <a:t>(-</a:t>
            </a:r>
            <a:r>
              <a:rPr lang="en-US" dirty="0" err="1"/>
              <a:t>cillin</a:t>
            </a:r>
            <a:r>
              <a:rPr lang="en-US" dirty="0"/>
              <a:t>) allergies, diarrhea most common.</a:t>
            </a:r>
          </a:p>
          <a:p>
            <a:r>
              <a:rPr lang="en-US" dirty="0" smtClean="0"/>
              <a:t>Indication: All sources of infections other than pneumonia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645285" cy="916257"/>
          </a:xfrm>
        </p:spPr>
        <p:txBody>
          <a:bodyPr>
            <a:normAutofit/>
          </a:bodyPr>
          <a:lstStyle/>
          <a:p>
            <a:r>
              <a:rPr lang="en-US" dirty="0" err="1"/>
              <a:t>Zosyn</a:t>
            </a:r>
            <a:r>
              <a:rPr lang="en-US" dirty="0"/>
              <a:t> (Piperacillin/</a:t>
            </a:r>
            <a:r>
              <a:rPr lang="en-US" dirty="0" err="1"/>
              <a:t>Tazobactam</a:t>
            </a:r>
            <a:r>
              <a:rPr lang="en-US" dirty="0"/>
              <a:t> )</a:t>
            </a:r>
          </a:p>
          <a:p>
            <a:r>
              <a:rPr lang="en-US" dirty="0"/>
              <a:t>– 4.5 Grams </a:t>
            </a:r>
            <a:r>
              <a:rPr lang="en-US" dirty="0" smtClean="0"/>
              <a:t>(OR 3.37 </a:t>
            </a:r>
            <a:r>
              <a:rPr lang="en-US" dirty="0"/>
              <a:t>Grams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82" y="2070370"/>
            <a:ext cx="3879224" cy="51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193368" y="1517515"/>
            <a:ext cx="5389033" cy="4608649"/>
          </a:xfrm>
        </p:spPr>
        <p:txBody>
          <a:bodyPr/>
          <a:lstStyle/>
          <a:p>
            <a:r>
              <a:rPr lang="en-US" dirty="0"/>
              <a:t>Diluent bag with integrated adapter creates an admixture system</a:t>
            </a:r>
          </a:p>
          <a:p>
            <a:r>
              <a:rPr lang="en-US" dirty="0"/>
              <a:t>Compatible with standard 20 mm closure, single-dose, powdered-drug vials</a:t>
            </a:r>
          </a:p>
          <a:p>
            <a:r>
              <a:rPr lang="en-US" dirty="0"/>
              <a:t>Can be activated at point of care using proper aseptic technique</a:t>
            </a:r>
          </a:p>
          <a:p>
            <a:r>
              <a:rPr lang="en-US" dirty="0"/>
              <a:t>No exposed spike or needles</a:t>
            </a:r>
          </a:p>
          <a:p>
            <a:r>
              <a:rPr lang="en-US" dirty="0"/>
              <a:t>Can be docked outside the pharmacy using proper aseptic technique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Baxter Mini-bag +</a:t>
            </a:r>
          </a:p>
          <a:p>
            <a:r>
              <a:rPr lang="en-US" dirty="0"/>
              <a:t>50cc NS with vial </a:t>
            </a:r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Bag Plus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jwalchok\OneDrive\GCEMS\Sepsis photos\edi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0" t="2117" r="11656" b="40541"/>
          <a:stretch/>
        </p:blipFill>
        <p:spPr bwMode="auto">
          <a:xfrm>
            <a:off x="2339887" y="2577830"/>
            <a:ext cx="2523944" cy="3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Developed in collaboration with  the 2 hospital systems in the local area.</a:t>
            </a:r>
          </a:p>
          <a:p>
            <a:r>
              <a:rPr lang="en-US" dirty="0" smtClean="0"/>
              <a:t>Treatment in line with current standard of care for suspected septic patients in hospital.</a:t>
            </a:r>
          </a:p>
          <a:p>
            <a:r>
              <a:rPr lang="en-US" dirty="0" smtClean="0"/>
              <a:t>Process for blood culture collection and appropriate ABX administration.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505" y="1600200"/>
            <a:ext cx="35889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GCEMS Sepsis treatment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Assembly</a:t>
            </a:r>
          </a:p>
          <a:p>
            <a:pPr marL="137160" indent="0">
              <a:buNone/>
            </a:pPr>
            <a:r>
              <a:rPr lang="en-US" dirty="0"/>
              <a:t>1.   Remove vial cover </a:t>
            </a:r>
          </a:p>
          <a:p>
            <a:pPr lvl="1"/>
            <a:r>
              <a:rPr lang="en-US" dirty="0"/>
              <a:t>Disinfect stopper </a:t>
            </a:r>
          </a:p>
          <a:p>
            <a:pPr marL="137160" indent="0">
              <a:buNone/>
            </a:pPr>
            <a:r>
              <a:rPr lang="en-US" dirty="0"/>
              <a:t>2.   Peel off foil cover </a:t>
            </a:r>
          </a:p>
          <a:p>
            <a:pPr lvl="1"/>
            <a:r>
              <a:rPr lang="en-US" dirty="0"/>
              <a:t>Inspect adaptor for moisture </a:t>
            </a:r>
          </a:p>
          <a:p>
            <a:pPr lvl="1"/>
            <a:r>
              <a:rPr lang="en-US" dirty="0"/>
              <a:t>Discard if found </a:t>
            </a:r>
          </a:p>
          <a:p>
            <a:pPr marL="137160" indent="0">
              <a:buNone/>
            </a:pPr>
            <a:r>
              <a:rPr lang="en-US" dirty="0"/>
              <a:t>3.   Place vial upright </a:t>
            </a:r>
          </a:p>
          <a:p>
            <a:pPr lvl="1"/>
            <a:r>
              <a:rPr lang="en-US" dirty="0"/>
              <a:t>Hold firmly </a:t>
            </a:r>
          </a:p>
          <a:p>
            <a:pPr lvl="1"/>
            <a:r>
              <a:rPr lang="en-US" dirty="0"/>
              <a:t>Push adaptor down until vial snaps in place </a:t>
            </a:r>
          </a:p>
          <a:p>
            <a:pPr lvl="1"/>
            <a:r>
              <a:rPr lang="en-US" dirty="0"/>
              <a:t>DO NOT TWIST </a:t>
            </a:r>
          </a:p>
          <a:p>
            <a:pPr lvl="1"/>
            <a:r>
              <a:rPr lang="en-US" dirty="0"/>
              <a:t>Pull vial to ensure fully seated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Mini-Bag Plus System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94" y="1602581"/>
            <a:ext cx="53848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69" y="4311954"/>
            <a:ext cx="24209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Reconstitution</a:t>
            </a:r>
          </a:p>
          <a:p>
            <a:pPr marL="137160" indent="0">
              <a:buNone/>
            </a:pPr>
            <a:r>
              <a:rPr lang="en-US" dirty="0"/>
              <a:t>4.   Squeeze bag and check vial </a:t>
            </a:r>
          </a:p>
          <a:p>
            <a:pPr lvl="1"/>
            <a:r>
              <a:rPr lang="en-US" dirty="0"/>
              <a:t>Use only if vial fully seated and dry </a:t>
            </a:r>
          </a:p>
          <a:p>
            <a:pPr lvl="1"/>
            <a:r>
              <a:rPr lang="en-US" dirty="0"/>
              <a:t>Bend up then down to break seal </a:t>
            </a:r>
          </a:p>
          <a:p>
            <a:pPr marL="137160" indent="0">
              <a:buNone/>
            </a:pPr>
            <a:r>
              <a:rPr lang="en-US" dirty="0"/>
              <a:t>5.   Hold bag with vial down </a:t>
            </a:r>
          </a:p>
          <a:p>
            <a:pPr lvl="1"/>
            <a:r>
              <a:rPr lang="en-US" dirty="0"/>
              <a:t>Squeeze solution into vial until </a:t>
            </a:r>
            <a:r>
              <a:rPr lang="en-US" b="1" dirty="0"/>
              <a:t>half full </a:t>
            </a:r>
            <a:endParaRPr lang="en-US" dirty="0"/>
          </a:p>
          <a:p>
            <a:pPr lvl="1"/>
            <a:r>
              <a:rPr lang="en-US" dirty="0"/>
              <a:t>Shake to suspend drug in solution </a:t>
            </a:r>
          </a:p>
          <a:p>
            <a:pPr marL="137160" indent="0">
              <a:buNone/>
            </a:pPr>
            <a:r>
              <a:rPr lang="en-US" dirty="0"/>
              <a:t>6.   Hold bag with vial upside down </a:t>
            </a:r>
          </a:p>
          <a:p>
            <a:pPr lvl="1"/>
            <a:r>
              <a:rPr lang="en-US" dirty="0"/>
              <a:t>Squeeze bag to force air into vial </a:t>
            </a:r>
          </a:p>
          <a:p>
            <a:pPr lvl="1"/>
            <a:r>
              <a:rPr lang="en-US" dirty="0"/>
              <a:t>Release to drain suspended drug from vial </a:t>
            </a:r>
          </a:p>
          <a:p>
            <a:pPr lvl="1"/>
            <a:r>
              <a:rPr lang="en-US" dirty="0"/>
              <a:t>Repeat steps 5 and 6 until vial is </a:t>
            </a:r>
            <a:r>
              <a:rPr lang="en-US" b="1" dirty="0"/>
              <a:t>empty </a:t>
            </a:r>
            <a:r>
              <a:rPr lang="en-US" dirty="0"/>
              <a:t>of drug and solution is thoroughly mixed. </a:t>
            </a:r>
            <a:r>
              <a:rPr lang="en-US" b="1" dirty="0"/>
              <a:t>Ensure drug is completely dissolved. Do Not Remove Drug Vial. 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Mini-Bag Plus System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64" y="1577417"/>
            <a:ext cx="2147709" cy="21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65" y="4222310"/>
            <a:ext cx="4243885" cy="20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Remove port protector. </a:t>
            </a:r>
          </a:p>
          <a:p>
            <a:pPr marL="800100" lvl="1" indent="-342900"/>
            <a:r>
              <a:rPr lang="en-US" dirty="0"/>
              <a:t>Attach administration set per its directions. </a:t>
            </a:r>
          </a:p>
          <a:p>
            <a:pPr marL="137160" indent="0">
              <a:buNone/>
            </a:pPr>
            <a:r>
              <a:rPr lang="en-US" dirty="0"/>
              <a:t>8.   Hang container on I.V. pole and prime set per directions. </a:t>
            </a:r>
          </a:p>
          <a:p>
            <a:pPr marL="800100" lvl="1" indent="-342900"/>
            <a:r>
              <a:rPr lang="en-US" dirty="0"/>
              <a:t>Ensure that vial is empty of drug and solution. Repeat step 6 if drug and solution remain in vial. </a:t>
            </a:r>
          </a:p>
          <a:p>
            <a:pPr marL="137160" indent="0">
              <a:buNone/>
            </a:pPr>
            <a:r>
              <a:rPr lang="en-US" dirty="0"/>
              <a:t>9.   Document the time on green sheet and PCR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Mini-Bag Plus System</a:t>
            </a:r>
          </a:p>
        </p:txBody>
      </p:sp>
      <p:pic>
        <p:nvPicPr>
          <p:cNvPr id="6146" name="Picture 2" descr="C:\Users\jwalchok\OneDrive\GCEMS\Sepsis photos\DSC_1371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41760" r="33074" b="18080"/>
          <a:stretch/>
        </p:blipFill>
        <p:spPr bwMode="auto">
          <a:xfrm>
            <a:off x="1893625" y="4474724"/>
            <a:ext cx="2492460" cy="19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walchok\OneDrive\GCEMS\Sepsis photos\DSC_1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8" r="19506" b="57987"/>
          <a:stretch/>
        </p:blipFill>
        <p:spPr bwMode="auto">
          <a:xfrm>
            <a:off x="8141898" y="3638751"/>
            <a:ext cx="2140389" cy="30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30ml/kg initial bolus</a:t>
            </a:r>
          </a:p>
          <a:p>
            <a:pPr lvl="1"/>
            <a:r>
              <a:rPr lang="en-US" dirty="0" smtClean="0"/>
              <a:t>1liter followed by a second during extended transports</a:t>
            </a:r>
          </a:p>
          <a:p>
            <a:r>
              <a:rPr lang="en-US" dirty="0" smtClean="0"/>
              <a:t>Observe for signs of fluid overload</a:t>
            </a:r>
          </a:p>
          <a:p>
            <a:pPr lvl="1"/>
            <a:r>
              <a:rPr lang="en-US" dirty="0" smtClean="0"/>
              <a:t>Pulmonary Edema</a:t>
            </a:r>
          </a:p>
          <a:p>
            <a:r>
              <a:rPr lang="en-US" dirty="0" smtClean="0"/>
              <a:t>Consider Dopamine 2-20mcg/kg/min</a:t>
            </a:r>
          </a:p>
          <a:p>
            <a:pPr lvl="1"/>
            <a:r>
              <a:rPr lang="en-US" dirty="0" smtClean="0"/>
              <a:t>After fluid administration and SBP &lt;90mmHg (Septic Shock)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Resuscitation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Signs and symptoms of reaction:</a:t>
            </a:r>
          </a:p>
          <a:p>
            <a:pPr lvl="1"/>
            <a:r>
              <a:rPr lang="en-US" dirty="0"/>
              <a:t>Skin rash</a:t>
            </a:r>
          </a:p>
          <a:p>
            <a:pPr lvl="1"/>
            <a:r>
              <a:rPr lang="en-US" dirty="0"/>
              <a:t>Hives</a:t>
            </a:r>
          </a:p>
          <a:p>
            <a:pPr lvl="1"/>
            <a:r>
              <a:rPr lang="en-US" dirty="0"/>
              <a:t>Itching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Wheezing</a:t>
            </a:r>
          </a:p>
          <a:p>
            <a:pPr lvl="1"/>
            <a:r>
              <a:rPr lang="en-US" dirty="0"/>
              <a:t>Runny nose</a:t>
            </a:r>
          </a:p>
          <a:p>
            <a:pPr lvl="1"/>
            <a:r>
              <a:rPr lang="en-US" dirty="0"/>
              <a:t>Itchy, watery eyes</a:t>
            </a:r>
          </a:p>
          <a:p>
            <a:pPr lvl="1"/>
            <a:r>
              <a:rPr lang="en-US" dirty="0"/>
              <a:t>Anaphylaxis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Administration of IV antibiotics does carry the risk of allergic reactions</a:t>
            </a:r>
          </a:p>
          <a:p>
            <a:r>
              <a:rPr lang="en-US" dirty="0" smtClean="0"/>
              <a:t>Be prepared to intervene and immediately stop antibiotic administration of signs of an allergic reaction are observed.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91" y="4534913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patient is delivered to the ED the Evaluation and treatment tool is filled out and left with the ED staff.</a:t>
            </a:r>
          </a:p>
          <a:p>
            <a:pPr lvl="1"/>
            <a:r>
              <a:rPr lang="en-US" dirty="0" smtClean="0"/>
              <a:t>A copy of the form is set to the training department for QA and data collection.</a:t>
            </a:r>
          </a:p>
          <a:p>
            <a:pPr lvl="1"/>
            <a:r>
              <a:rPr lang="en-US" dirty="0" err="1" smtClean="0"/>
              <a:t>ePCR</a:t>
            </a:r>
            <a:r>
              <a:rPr lang="en-US" dirty="0" smtClean="0"/>
              <a:t> # and crew is collected</a:t>
            </a:r>
          </a:p>
          <a:p>
            <a:pPr lvl="1"/>
            <a:r>
              <a:rPr lang="en-US" dirty="0" smtClean="0"/>
              <a:t>This is compared to contamination records at the ED for identification of providers with deficiencies.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QA on all Sepsis alerts</a:t>
            </a:r>
          </a:p>
          <a:p>
            <a:pPr lvl="1"/>
            <a:r>
              <a:rPr lang="en-US" dirty="0" smtClean="0"/>
              <a:t>Demonstrate the reliability of your assessment tool</a:t>
            </a:r>
          </a:p>
          <a:p>
            <a:r>
              <a:rPr lang="en-US" dirty="0" smtClean="0"/>
              <a:t>Compare Sepsis alerts to in-hospital ICD-9 diagnosis</a:t>
            </a:r>
          </a:p>
          <a:p>
            <a:pPr lvl="1"/>
            <a:r>
              <a:rPr lang="en-US" dirty="0" smtClean="0"/>
              <a:t>Appropriateness of treatment</a:t>
            </a:r>
          </a:p>
          <a:p>
            <a:r>
              <a:rPr lang="en-US" dirty="0" smtClean="0"/>
              <a:t>Provider collecting blood cultures</a:t>
            </a:r>
          </a:p>
          <a:p>
            <a:r>
              <a:rPr lang="en-US" dirty="0" smtClean="0"/>
              <a:t>In-hospital blood lactate 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QA/QI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Jason Walchok, NRP, FP-C</a:t>
            </a:r>
          </a:p>
          <a:p>
            <a:pPr marL="137160" indent="0">
              <a:buNone/>
            </a:pPr>
            <a:r>
              <a:rPr lang="en-US" dirty="0" smtClean="0"/>
              <a:t>	Greenville County EMS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Training Coordinator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P: 864-467-7389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jwalchok@greenvillecounty.org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importance of antibiotic administration for serve sepsis and septic shock.</a:t>
            </a:r>
          </a:p>
          <a:p>
            <a:r>
              <a:rPr lang="en-US" dirty="0" smtClean="0"/>
              <a:t>Describe the importance of blood culture collection prior to antibiotic (ABX) administration.</a:t>
            </a:r>
          </a:p>
          <a:p>
            <a:r>
              <a:rPr lang="en-US" dirty="0" smtClean="0"/>
              <a:t>Understand the need for accurate serum lactate collection</a:t>
            </a:r>
          </a:p>
          <a:p>
            <a:r>
              <a:rPr lang="en-US" dirty="0" smtClean="0"/>
              <a:t>List the steps involved in aseptic blood culture collection</a:t>
            </a:r>
          </a:p>
          <a:p>
            <a:r>
              <a:rPr lang="en-US" dirty="0" smtClean="0"/>
              <a:t>Describe the equipment in the “Sepsis Kit”</a:t>
            </a:r>
          </a:p>
          <a:p>
            <a:r>
              <a:rPr lang="en-US" dirty="0" smtClean="0"/>
              <a:t>Outline the proper steps to antibiotic administration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Half sheet (front and back) on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cardstock for easy recognition in the ED.</a:t>
            </a:r>
          </a:p>
          <a:p>
            <a:r>
              <a:rPr lang="en-US" dirty="0" smtClean="0"/>
              <a:t>Facilitates quick transfer of septic patients in the ED with all pertinent documentation in one place.</a:t>
            </a:r>
          </a:p>
          <a:p>
            <a:pPr lvl="1"/>
            <a:r>
              <a:rPr lang="en-US" dirty="0" smtClean="0"/>
              <a:t>Written and verbal report</a:t>
            </a:r>
          </a:p>
          <a:p>
            <a:pPr lvl="1"/>
            <a:r>
              <a:rPr lang="en-US" dirty="0" smtClean="0"/>
              <a:t>ABX administration time</a:t>
            </a:r>
          </a:p>
          <a:p>
            <a:pPr lvl="1"/>
            <a:r>
              <a:rPr lang="en-US" dirty="0" smtClean="0"/>
              <a:t>Blood collection time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Treatment tool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76" y="1600200"/>
            <a:ext cx="38442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quick guide for providers during assessment and treatment of a suspected septic patient.</a:t>
            </a:r>
          </a:p>
          <a:p>
            <a:pPr lvl="1"/>
            <a:r>
              <a:rPr lang="en-US" dirty="0" smtClean="0"/>
              <a:t>SIRS criteria</a:t>
            </a:r>
          </a:p>
          <a:p>
            <a:pPr lvl="1"/>
            <a:r>
              <a:rPr lang="en-US" dirty="0" smtClean="0"/>
              <a:t>Common sources of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02" y="3731818"/>
            <a:ext cx="6623928" cy="227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Outlines the procedure and treatment methodology for a suspected sepsis patient as outlined in the GCEMS protocol. </a:t>
            </a:r>
          </a:p>
          <a:p>
            <a:pPr lvl="1"/>
            <a:r>
              <a:rPr lang="en-US" dirty="0" smtClean="0"/>
              <a:t>Blood collection</a:t>
            </a:r>
          </a:p>
          <a:p>
            <a:pPr lvl="1"/>
            <a:r>
              <a:rPr lang="en-US" dirty="0" smtClean="0"/>
              <a:t>Fluid administration</a:t>
            </a:r>
          </a:p>
          <a:p>
            <a:pPr lvl="1"/>
            <a:r>
              <a:rPr lang="en-US" dirty="0" smtClean="0"/>
              <a:t>ABX administration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tool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04" y="3093397"/>
            <a:ext cx="5237052" cy="244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assessment and full set of vital signs (including temperature)</a:t>
            </a:r>
          </a:p>
          <a:p>
            <a:r>
              <a:rPr lang="en-US" dirty="0" smtClean="0"/>
              <a:t>Identify suspected septic patient through assessment</a:t>
            </a:r>
          </a:p>
          <a:p>
            <a:pPr lvl="1"/>
            <a:r>
              <a:rPr lang="en-US" dirty="0" smtClean="0"/>
              <a:t>SIRS x2 </a:t>
            </a:r>
            <a:r>
              <a:rPr lang="en-US" b="1" u="sng" dirty="0" smtClean="0"/>
              <a:t>and </a:t>
            </a:r>
            <a:r>
              <a:rPr lang="en-US" dirty="0" smtClean="0"/>
              <a:t>known or suspected source of infection</a:t>
            </a:r>
          </a:p>
          <a:p>
            <a:r>
              <a:rPr lang="en-US" dirty="0" smtClean="0"/>
              <a:t>IV access utilizing Chloroprep</a:t>
            </a:r>
          </a:p>
          <a:p>
            <a:pPr lvl="1"/>
            <a:r>
              <a:rPr lang="en-US" dirty="0" smtClean="0"/>
              <a:t>Draw blood cultures</a:t>
            </a:r>
          </a:p>
          <a:p>
            <a:pPr lvl="1"/>
            <a:r>
              <a:rPr lang="en-US" dirty="0" smtClean="0"/>
              <a:t>Draw blood for lactate measurement</a:t>
            </a:r>
          </a:p>
          <a:p>
            <a:r>
              <a:rPr lang="en-US" dirty="0" smtClean="0"/>
              <a:t>Fluid bolus (1000ml NS)</a:t>
            </a:r>
          </a:p>
          <a:p>
            <a:r>
              <a:rPr lang="en-US" dirty="0" smtClean="0"/>
              <a:t>Administer appropriate antibiotic (ABX) IV</a:t>
            </a:r>
          </a:p>
          <a:p>
            <a:r>
              <a:rPr lang="en-US" dirty="0" smtClean="0"/>
              <a:t>Activate “Sepsis Alert”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GCEMS Sepsis treatment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GCEMS Training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4094" y="6031149"/>
            <a:ext cx="782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equipment and steps may vary depending on your transport destination</a:t>
            </a:r>
          </a:p>
          <a:p>
            <a:r>
              <a:rPr lang="en-US" dirty="0" smtClean="0"/>
              <a:t>This should be used as an example of the GCEMS process for blood collection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cultures are used to detect the presence of bacteria or fungi in the blood, to identify the type present, and to guide treatment.</a:t>
            </a:r>
          </a:p>
          <a:p>
            <a:r>
              <a:rPr lang="en-US" dirty="0" smtClean="0"/>
              <a:t>Collecting blood cultures prior to antibiotic administration offers the best hope of identifying the organism that caused severe sepsis in an individual patient. </a:t>
            </a:r>
          </a:p>
          <a:p>
            <a:r>
              <a:rPr lang="en-US" dirty="0" smtClean="0"/>
              <a:t>This procedure is highly scrutinized in hospital to maintain a low contamination rate.</a:t>
            </a:r>
          </a:p>
          <a:p>
            <a:pPr lvl="1"/>
            <a:r>
              <a:rPr lang="en-US" dirty="0" smtClean="0"/>
              <a:t>Contamination is the presence of an organism in the culture that is not present in the blood. (poor aseptic technique)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culture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template">
  <a:themeElements>
    <a:clrScheme name="Custom 3">
      <a:dk1>
        <a:srgbClr val="000000"/>
      </a:dk1>
      <a:lt1>
        <a:srgbClr val="FFFFFF"/>
      </a:lt1>
      <a:dk2>
        <a:srgbClr val="F2F2F2"/>
      </a:dk2>
      <a:lt2>
        <a:srgbClr val="C8C8B1"/>
      </a:lt2>
      <a:accent1>
        <a:srgbClr val="7A7A7A"/>
      </a:accent1>
      <a:accent2>
        <a:srgbClr val="E4E4E4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template</Template>
  <TotalTime>0</TotalTime>
  <Words>1372</Words>
  <Application>Microsoft Office PowerPoint</Application>
  <PresentationFormat>Custom</PresentationFormat>
  <Paragraphs>195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medical template</vt:lpstr>
      <vt:lpstr>Prehospital sepsis care</vt:lpstr>
      <vt:lpstr>GCEMS Sepsis treatment protocol</vt:lpstr>
      <vt:lpstr>Objectives</vt:lpstr>
      <vt:lpstr>Evaluation and Treatment tool</vt:lpstr>
      <vt:lpstr>Evaluation tool</vt:lpstr>
      <vt:lpstr>Treatment tool</vt:lpstr>
      <vt:lpstr>GCEMS Sepsis treatment steps</vt:lpstr>
      <vt:lpstr>GCEMS Training Video</vt:lpstr>
      <vt:lpstr>Blood culture collection</vt:lpstr>
      <vt:lpstr>EMS blood culture collection</vt:lpstr>
      <vt:lpstr>Collection steps</vt:lpstr>
      <vt:lpstr>Collection steps</vt:lpstr>
      <vt:lpstr>Lactate Collection</vt:lpstr>
      <vt:lpstr>Lactate Collection</vt:lpstr>
      <vt:lpstr>GCEMS Sepsis Kit</vt:lpstr>
      <vt:lpstr>GCEMS antibiotics</vt:lpstr>
      <vt:lpstr>Antibiotics</vt:lpstr>
      <vt:lpstr>Antibiotics</vt:lpstr>
      <vt:lpstr>Mini Bag Plus System</vt:lpstr>
      <vt:lpstr>Mini-Bag Plus System</vt:lpstr>
      <vt:lpstr>Mini-Bag Plus System</vt:lpstr>
      <vt:lpstr>Mini-Bag Plus System</vt:lpstr>
      <vt:lpstr>Fluid Resuscitation</vt:lpstr>
      <vt:lpstr>Reactions</vt:lpstr>
      <vt:lpstr>Data collection</vt:lpstr>
      <vt:lpstr>QA/QI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2013-04-09T21:30:31Z</dcterms:created>
  <dcterms:modified xsi:type="dcterms:W3CDTF">2015-12-02T02:02:55Z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