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6" r:id="rId2"/>
  </p:sldMasterIdLst>
  <p:notesMasterIdLst>
    <p:notesMasterId r:id="rId30"/>
  </p:notesMasterIdLst>
  <p:handoutMasterIdLst>
    <p:handoutMasterId r:id="rId31"/>
  </p:handoutMasterIdLst>
  <p:sldIdLst>
    <p:sldId id="257" r:id="rId3"/>
    <p:sldId id="262" r:id="rId4"/>
    <p:sldId id="263" r:id="rId5"/>
    <p:sldId id="264" r:id="rId6"/>
    <p:sldId id="266" r:id="rId7"/>
    <p:sldId id="265" r:id="rId8"/>
    <p:sldId id="281" r:id="rId9"/>
    <p:sldId id="267" r:id="rId10"/>
    <p:sldId id="268" r:id="rId11"/>
    <p:sldId id="269" r:id="rId12"/>
    <p:sldId id="270" r:id="rId13"/>
    <p:sldId id="286" r:id="rId14"/>
    <p:sldId id="271" r:id="rId15"/>
    <p:sldId id="272" r:id="rId16"/>
    <p:sldId id="285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2" r:id="rId26"/>
    <p:sldId id="283" r:id="rId27"/>
    <p:sldId id="287" r:id="rId28"/>
    <p:sldId id="284" r:id="rId2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0066FF"/>
    <a:srgbClr val="FF6600"/>
    <a:srgbClr val="33CC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120" y="43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240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E4560B6B-963E-45AD-B18D-9DA3469D83C9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A9B61BEE-A6B4-49DE-8859-2A55F155C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9308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428D2A0D-6B45-4215-8A49-D14849101A69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96E6A182-AF03-4CC8-94DC-C0726DF52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40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6A182-AF03-4CC8-94DC-C0726DF52A6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5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6A182-AF03-4CC8-94DC-C0726DF52A6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5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1E626-6EB7-4D9A-AD4A-B54D1684CAD1}" type="datetime1">
              <a:rPr lang="en-US" smtClean="0"/>
              <a:t>9/13/2016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62707" y="2320335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62707" y="288339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l">
              <a:defRPr sz="4800" b="1" cap="all" baseline="0">
                <a:ln w="6350">
                  <a:noFill/>
                </a:ln>
                <a:solidFill>
                  <a:schemeClr val="accent2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38602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32EDF-E99E-4C68-AFCB-7A835B309D6D}" type="datetime1">
              <a:rPr lang="en-US" smtClean="0"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20336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2D85F-A551-4C69-800A-8CFFA2306A88}" type="datetime1">
              <a:rPr lang="en-US" smtClean="0"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4351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24A36-10EA-4DE5-9251-C62AA44714D2}" type="datetime1">
              <a:rPr lang="en-US" smtClean="0"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2015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95A85-13CC-45EA-B1A6-5B8E77AB646B}" type="datetime1">
              <a:rPr lang="en-US" smtClean="0"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416676"/>
            <a:ext cx="1016000" cy="365125"/>
          </a:xfrm>
        </p:spPr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ubtitle 8"/>
          <p:cNvSpPr>
            <a:spLocks noGrp="1"/>
          </p:cNvSpPr>
          <p:nvPr>
            <p:ph type="subTitle" idx="1"/>
          </p:nvPr>
        </p:nvSpPr>
        <p:spPr>
          <a:xfrm>
            <a:off x="562707" y="2320335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Title 7"/>
          <p:cNvSpPr>
            <a:spLocks noGrp="1"/>
          </p:cNvSpPr>
          <p:nvPr>
            <p:ph type="ctrTitle"/>
          </p:nvPr>
        </p:nvSpPr>
        <p:spPr>
          <a:xfrm>
            <a:off x="562707" y="288339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l"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22633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71815-F531-4787-BA2A-626422C133AD}" type="datetime1">
              <a:rPr lang="en-US" smtClean="0"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1838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4885B-3C5C-43BB-9862-47948E5DF551}" type="datetime1">
              <a:rPr lang="en-US" smtClean="0"/>
              <a:t>9/13/2016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4184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B6AF-AB61-4D8E-B7B7-705C5ACEBBCC}" type="datetime1">
              <a:rPr lang="en-US" smtClean="0"/>
              <a:t>9/13/2016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9320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3EC9A-B094-4092-8061-75D86CB34931}" type="datetime1">
              <a:rPr lang="en-US" smtClean="0"/>
              <a:t>9/13/2016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76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1AEED-2323-4359-853E-316DF6600362}" type="datetime1">
              <a:rPr lang="en-US" smtClean="0"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1">
                <a:ln w="6350"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77750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AC2DF-F1FD-4724-A563-92BADFC82ECC}" type="datetime1">
              <a:rPr lang="en-US" smtClean="0"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>
              <a:lumMod val="20000"/>
              <a:lumOff val="80000"/>
            </a:schemeClr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14466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D20E2CF-D74B-4B51-899A-DCEA821C90C7}" type="datetime1">
              <a:rPr lang="en-US" smtClean="0"/>
              <a:t>9/13/2016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  <p:grpSp>
        <p:nvGrpSpPr>
          <p:cNvPr id="24" name="Group 18"/>
          <p:cNvGrpSpPr>
            <a:grpSpLocks/>
          </p:cNvGrpSpPr>
          <p:nvPr/>
        </p:nvGrpSpPr>
        <p:grpSpPr bwMode="auto">
          <a:xfrm>
            <a:off x="4263969" y="1960564"/>
            <a:ext cx="3762431" cy="4821237"/>
            <a:chOff x="1365" y="355"/>
            <a:chExt cx="3024" cy="3875"/>
          </a:xfrm>
          <a:solidFill>
            <a:schemeClr val="bg2">
              <a:lumMod val="50000"/>
              <a:alpha val="20000"/>
            </a:schemeClr>
          </a:solidFill>
        </p:grpSpPr>
        <p:sp>
          <p:nvSpPr>
            <p:cNvPr id="25" name="Freeform 2"/>
            <p:cNvSpPr>
              <a:spLocks/>
            </p:cNvSpPr>
            <p:nvPr/>
          </p:nvSpPr>
          <p:spPr bwMode="auto">
            <a:xfrm>
              <a:off x="2835" y="586"/>
              <a:ext cx="88" cy="1121"/>
            </a:xfrm>
            <a:custGeom>
              <a:avLst/>
              <a:gdLst>
                <a:gd name="T0" fmla="*/ 0 w 88"/>
                <a:gd name="T1" fmla="*/ 1120 h 1121"/>
                <a:gd name="T2" fmla="*/ 0 w 88"/>
                <a:gd name="T3" fmla="*/ 0 h 1121"/>
                <a:gd name="T4" fmla="*/ 87 w 88"/>
                <a:gd name="T5" fmla="*/ 0 h 1121"/>
                <a:gd name="T6" fmla="*/ 87 w 88"/>
                <a:gd name="T7" fmla="*/ 1085 h 1121"/>
                <a:gd name="T8" fmla="*/ 0 w 88"/>
                <a:gd name="T9" fmla="*/ 1120 h 1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121">
                  <a:moveTo>
                    <a:pt x="0" y="1120"/>
                  </a:moveTo>
                  <a:lnTo>
                    <a:pt x="0" y="0"/>
                  </a:lnTo>
                  <a:lnTo>
                    <a:pt x="87" y="0"/>
                  </a:lnTo>
                  <a:lnTo>
                    <a:pt x="87" y="1085"/>
                  </a:lnTo>
                  <a:lnTo>
                    <a:pt x="0" y="112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3"/>
            <p:cNvSpPr>
              <a:spLocks/>
            </p:cNvSpPr>
            <p:nvPr/>
          </p:nvSpPr>
          <p:spPr bwMode="auto">
            <a:xfrm>
              <a:off x="2834" y="1900"/>
              <a:ext cx="84" cy="363"/>
            </a:xfrm>
            <a:custGeom>
              <a:avLst/>
              <a:gdLst>
                <a:gd name="T0" fmla="*/ 0 w 84"/>
                <a:gd name="T1" fmla="*/ 29 h 363"/>
                <a:gd name="T2" fmla="*/ 83 w 84"/>
                <a:gd name="T3" fmla="*/ 0 h 363"/>
                <a:gd name="T4" fmla="*/ 74 w 84"/>
                <a:gd name="T5" fmla="*/ 329 h 363"/>
                <a:gd name="T6" fmla="*/ 0 w 84"/>
                <a:gd name="T7" fmla="*/ 362 h 363"/>
                <a:gd name="T8" fmla="*/ 0 w 84"/>
                <a:gd name="T9" fmla="*/ 2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363">
                  <a:moveTo>
                    <a:pt x="0" y="29"/>
                  </a:moveTo>
                  <a:lnTo>
                    <a:pt x="83" y="0"/>
                  </a:lnTo>
                  <a:lnTo>
                    <a:pt x="74" y="329"/>
                  </a:lnTo>
                  <a:lnTo>
                    <a:pt x="0" y="362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4"/>
            <p:cNvSpPr>
              <a:spLocks/>
            </p:cNvSpPr>
            <p:nvPr/>
          </p:nvSpPr>
          <p:spPr bwMode="auto">
            <a:xfrm>
              <a:off x="2825" y="2493"/>
              <a:ext cx="84" cy="249"/>
            </a:xfrm>
            <a:custGeom>
              <a:avLst/>
              <a:gdLst>
                <a:gd name="T0" fmla="*/ 2 w 84"/>
                <a:gd name="T1" fmla="*/ 213 h 249"/>
                <a:gd name="T2" fmla="*/ 0 w 84"/>
                <a:gd name="T3" fmla="*/ 28 h 249"/>
                <a:gd name="T4" fmla="*/ 83 w 84"/>
                <a:gd name="T5" fmla="*/ 0 h 249"/>
                <a:gd name="T6" fmla="*/ 72 w 84"/>
                <a:gd name="T7" fmla="*/ 248 h 249"/>
                <a:gd name="T8" fmla="*/ 2 w 84"/>
                <a:gd name="T9" fmla="*/ 213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249">
                  <a:moveTo>
                    <a:pt x="2" y="213"/>
                  </a:moveTo>
                  <a:lnTo>
                    <a:pt x="0" y="28"/>
                  </a:lnTo>
                  <a:lnTo>
                    <a:pt x="83" y="0"/>
                  </a:lnTo>
                  <a:lnTo>
                    <a:pt x="72" y="248"/>
                  </a:lnTo>
                  <a:lnTo>
                    <a:pt x="2" y="21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5"/>
            <p:cNvSpPr>
              <a:spLocks/>
            </p:cNvSpPr>
            <p:nvPr/>
          </p:nvSpPr>
          <p:spPr bwMode="auto">
            <a:xfrm>
              <a:off x="2831" y="2965"/>
              <a:ext cx="52" cy="232"/>
            </a:xfrm>
            <a:custGeom>
              <a:avLst/>
              <a:gdLst>
                <a:gd name="T0" fmla="*/ 13 w 52"/>
                <a:gd name="T1" fmla="*/ 204 h 232"/>
                <a:gd name="T2" fmla="*/ 0 w 52"/>
                <a:gd name="T3" fmla="*/ 0 h 232"/>
                <a:gd name="T4" fmla="*/ 51 w 52"/>
                <a:gd name="T5" fmla="*/ 26 h 232"/>
                <a:gd name="T6" fmla="*/ 47 w 52"/>
                <a:gd name="T7" fmla="*/ 231 h 232"/>
                <a:gd name="T8" fmla="*/ 13 w 52"/>
                <a:gd name="T9" fmla="*/ 204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32">
                  <a:moveTo>
                    <a:pt x="13" y="204"/>
                  </a:moveTo>
                  <a:lnTo>
                    <a:pt x="0" y="0"/>
                  </a:lnTo>
                  <a:lnTo>
                    <a:pt x="51" y="26"/>
                  </a:lnTo>
                  <a:lnTo>
                    <a:pt x="47" y="231"/>
                  </a:lnTo>
                  <a:lnTo>
                    <a:pt x="13" y="20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6"/>
            <p:cNvSpPr>
              <a:spLocks/>
            </p:cNvSpPr>
            <p:nvPr/>
          </p:nvSpPr>
          <p:spPr bwMode="auto">
            <a:xfrm>
              <a:off x="2851" y="3354"/>
              <a:ext cx="36" cy="133"/>
            </a:xfrm>
            <a:custGeom>
              <a:avLst/>
              <a:gdLst>
                <a:gd name="T0" fmla="*/ 4 w 36"/>
                <a:gd name="T1" fmla="*/ 101 h 133"/>
                <a:gd name="T2" fmla="*/ 0 w 36"/>
                <a:gd name="T3" fmla="*/ 0 h 133"/>
                <a:gd name="T4" fmla="*/ 35 w 36"/>
                <a:gd name="T5" fmla="*/ 20 h 133"/>
                <a:gd name="T6" fmla="*/ 28 w 36"/>
                <a:gd name="T7" fmla="*/ 132 h 133"/>
                <a:gd name="T8" fmla="*/ 4 w 36"/>
                <a:gd name="T9" fmla="*/ 101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33">
                  <a:moveTo>
                    <a:pt x="4" y="101"/>
                  </a:moveTo>
                  <a:lnTo>
                    <a:pt x="0" y="0"/>
                  </a:lnTo>
                  <a:lnTo>
                    <a:pt x="35" y="20"/>
                  </a:lnTo>
                  <a:lnTo>
                    <a:pt x="28" y="132"/>
                  </a:lnTo>
                  <a:lnTo>
                    <a:pt x="4" y="10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7"/>
            <p:cNvSpPr>
              <a:spLocks/>
            </p:cNvSpPr>
            <p:nvPr/>
          </p:nvSpPr>
          <p:spPr bwMode="auto">
            <a:xfrm>
              <a:off x="2851" y="3640"/>
              <a:ext cx="30" cy="590"/>
            </a:xfrm>
            <a:custGeom>
              <a:avLst/>
              <a:gdLst>
                <a:gd name="T0" fmla="*/ 15 w 30"/>
                <a:gd name="T1" fmla="*/ 589 h 590"/>
                <a:gd name="T2" fmla="*/ 0 w 30"/>
                <a:gd name="T3" fmla="*/ 0 h 590"/>
                <a:gd name="T4" fmla="*/ 29 w 30"/>
                <a:gd name="T5" fmla="*/ 37 h 590"/>
                <a:gd name="T6" fmla="*/ 15 w 30"/>
                <a:gd name="T7" fmla="*/ 589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590">
                  <a:moveTo>
                    <a:pt x="15" y="589"/>
                  </a:moveTo>
                  <a:lnTo>
                    <a:pt x="0" y="0"/>
                  </a:lnTo>
                  <a:lnTo>
                    <a:pt x="29" y="37"/>
                  </a:lnTo>
                  <a:lnTo>
                    <a:pt x="15" y="58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8"/>
            <p:cNvSpPr>
              <a:spLocks/>
            </p:cNvSpPr>
            <p:nvPr/>
          </p:nvSpPr>
          <p:spPr bwMode="auto">
            <a:xfrm>
              <a:off x="2600" y="3595"/>
              <a:ext cx="233" cy="130"/>
            </a:xfrm>
            <a:custGeom>
              <a:avLst/>
              <a:gdLst>
                <a:gd name="T0" fmla="*/ 0 w 233"/>
                <a:gd name="T1" fmla="*/ 117 h 130"/>
                <a:gd name="T2" fmla="*/ 48 w 233"/>
                <a:gd name="T3" fmla="*/ 101 h 130"/>
                <a:gd name="T4" fmla="*/ 93 w 233"/>
                <a:gd name="T5" fmla="*/ 79 h 130"/>
                <a:gd name="T6" fmla="*/ 146 w 233"/>
                <a:gd name="T7" fmla="*/ 39 h 130"/>
                <a:gd name="T8" fmla="*/ 182 w 233"/>
                <a:gd name="T9" fmla="*/ 0 h 130"/>
                <a:gd name="T10" fmla="*/ 232 w 233"/>
                <a:gd name="T11" fmla="*/ 42 h 130"/>
                <a:gd name="T12" fmla="*/ 188 w 233"/>
                <a:gd name="T13" fmla="*/ 74 h 130"/>
                <a:gd name="T14" fmla="*/ 134 w 233"/>
                <a:gd name="T15" fmla="*/ 110 h 130"/>
                <a:gd name="T16" fmla="*/ 61 w 233"/>
                <a:gd name="T17" fmla="*/ 129 h 130"/>
                <a:gd name="T18" fmla="*/ 0 w 233"/>
                <a:gd name="T19" fmla="*/ 11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3" h="130">
                  <a:moveTo>
                    <a:pt x="0" y="117"/>
                  </a:moveTo>
                  <a:lnTo>
                    <a:pt x="48" y="101"/>
                  </a:lnTo>
                  <a:lnTo>
                    <a:pt x="93" y="79"/>
                  </a:lnTo>
                  <a:lnTo>
                    <a:pt x="146" y="39"/>
                  </a:lnTo>
                  <a:lnTo>
                    <a:pt x="182" y="0"/>
                  </a:lnTo>
                  <a:lnTo>
                    <a:pt x="232" y="42"/>
                  </a:lnTo>
                  <a:lnTo>
                    <a:pt x="188" y="74"/>
                  </a:lnTo>
                  <a:lnTo>
                    <a:pt x="134" y="110"/>
                  </a:lnTo>
                  <a:lnTo>
                    <a:pt x="61" y="129"/>
                  </a:lnTo>
                  <a:lnTo>
                    <a:pt x="0" y="11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9"/>
            <p:cNvSpPr>
              <a:spLocks/>
            </p:cNvSpPr>
            <p:nvPr/>
          </p:nvSpPr>
          <p:spPr bwMode="auto">
            <a:xfrm>
              <a:off x="2583" y="2888"/>
              <a:ext cx="465" cy="646"/>
            </a:xfrm>
            <a:custGeom>
              <a:avLst/>
              <a:gdLst>
                <a:gd name="T0" fmla="*/ 359 w 465"/>
                <a:gd name="T1" fmla="*/ 645 h 646"/>
                <a:gd name="T2" fmla="*/ 405 w 465"/>
                <a:gd name="T3" fmla="*/ 616 h 646"/>
                <a:gd name="T4" fmla="*/ 447 w 465"/>
                <a:gd name="T5" fmla="*/ 580 h 646"/>
                <a:gd name="T6" fmla="*/ 460 w 465"/>
                <a:gd name="T7" fmla="*/ 552 h 646"/>
                <a:gd name="T8" fmla="*/ 464 w 465"/>
                <a:gd name="T9" fmla="*/ 515 h 646"/>
                <a:gd name="T10" fmla="*/ 451 w 465"/>
                <a:gd name="T11" fmla="*/ 468 h 646"/>
                <a:gd name="T12" fmla="*/ 424 w 465"/>
                <a:gd name="T13" fmla="*/ 424 h 646"/>
                <a:gd name="T14" fmla="*/ 380 w 465"/>
                <a:gd name="T15" fmla="*/ 385 h 646"/>
                <a:gd name="T16" fmla="*/ 168 w 465"/>
                <a:gd name="T17" fmla="*/ 259 h 646"/>
                <a:gd name="T18" fmla="*/ 133 w 465"/>
                <a:gd name="T19" fmla="*/ 235 h 646"/>
                <a:gd name="T20" fmla="*/ 111 w 465"/>
                <a:gd name="T21" fmla="*/ 208 h 646"/>
                <a:gd name="T22" fmla="*/ 104 w 465"/>
                <a:gd name="T23" fmla="*/ 166 h 646"/>
                <a:gd name="T24" fmla="*/ 117 w 465"/>
                <a:gd name="T25" fmla="*/ 124 h 646"/>
                <a:gd name="T26" fmla="*/ 155 w 465"/>
                <a:gd name="T27" fmla="*/ 95 h 646"/>
                <a:gd name="T28" fmla="*/ 222 w 465"/>
                <a:gd name="T29" fmla="*/ 52 h 646"/>
                <a:gd name="T30" fmla="*/ 124 w 465"/>
                <a:gd name="T31" fmla="*/ 0 h 646"/>
                <a:gd name="T32" fmla="*/ 55 w 465"/>
                <a:gd name="T33" fmla="*/ 41 h 646"/>
                <a:gd name="T34" fmla="*/ 27 w 465"/>
                <a:gd name="T35" fmla="*/ 70 h 646"/>
                <a:gd name="T36" fmla="*/ 2 w 465"/>
                <a:gd name="T37" fmla="*/ 123 h 646"/>
                <a:gd name="T38" fmla="*/ 0 w 465"/>
                <a:gd name="T39" fmla="*/ 189 h 646"/>
                <a:gd name="T40" fmla="*/ 29 w 465"/>
                <a:gd name="T41" fmla="*/ 257 h 646"/>
                <a:gd name="T42" fmla="*/ 78 w 465"/>
                <a:gd name="T43" fmla="*/ 300 h 646"/>
                <a:gd name="T44" fmla="*/ 311 w 465"/>
                <a:gd name="T45" fmla="*/ 442 h 646"/>
                <a:gd name="T46" fmla="*/ 358 w 465"/>
                <a:gd name="T47" fmla="*/ 474 h 646"/>
                <a:gd name="T48" fmla="*/ 375 w 465"/>
                <a:gd name="T49" fmla="*/ 516 h 646"/>
                <a:gd name="T50" fmla="*/ 375 w 465"/>
                <a:gd name="T51" fmla="*/ 550 h 646"/>
                <a:gd name="T52" fmla="*/ 308 w 465"/>
                <a:gd name="T53" fmla="*/ 608 h 646"/>
                <a:gd name="T54" fmla="*/ 359 w 465"/>
                <a:gd name="T55" fmla="*/ 645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5" h="646">
                  <a:moveTo>
                    <a:pt x="359" y="645"/>
                  </a:moveTo>
                  <a:lnTo>
                    <a:pt x="405" y="616"/>
                  </a:lnTo>
                  <a:lnTo>
                    <a:pt x="447" y="580"/>
                  </a:lnTo>
                  <a:lnTo>
                    <a:pt x="460" y="552"/>
                  </a:lnTo>
                  <a:lnTo>
                    <a:pt x="464" y="515"/>
                  </a:lnTo>
                  <a:lnTo>
                    <a:pt x="451" y="468"/>
                  </a:lnTo>
                  <a:lnTo>
                    <a:pt x="424" y="424"/>
                  </a:lnTo>
                  <a:lnTo>
                    <a:pt x="380" y="385"/>
                  </a:lnTo>
                  <a:lnTo>
                    <a:pt x="168" y="259"/>
                  </a:lnTo>
                  <a:lnTo>
                    <a:pt x="133" y="235"/>
                  </a:lnTo>
                  <a:lnTo>
                    <a:pt x="111" y="208"/>
                  </a:lnTo>
                  <a:lnTo>
                    <a:pt x="104" y="166"/>
                  </a:lnTo>
                  <a:lnTo>
                    <a:pt x="117" y="124"/>
                  </a:lnTo>
                  <a:lnTo>
                    <a:pt x="155" y="95"/>
                  </a:lnTo>
                  <a:lnTo>
                    <a:pt x="222" y="52"/>
                  </a:lnTo>
                  <a:lnTo>
                    <a:pt x="124" y="0"/>
                  </a:lnTo>
                  <a:lnTo>
                    <a:pt x="55" y="41"/>
                  </a:lnTo>
                  <a:lnTo>
                    <a:pt x="27" y="70"/>
                  </a:lnTo>
                  <a:lnTo>
                    <a:pt x="2" y="123"/>
                  </a:lnTo>
                  <a:lnTo>
                    <a:pt x="0" y="189"/>
                  </a:lnTo>
                  <a:lnTo>
                    <a:pt x="29" y="257"/>
                  </a:lnTo>
                  <a:lnTo>
                    <a:pt x="78" y="300"/>
                  </a:lnTo>
                  <a:lnTo>
                    <a:pt x="311" y="442"/>
                  </a:lnTo>
                  <a:lnTo>
                    <a:pt x="358" y="474"/>
                  </a:lnTo>
                  <a:lnTo>
                    <a:pt x="375" y="516"/>
                  </a:lnTo>
                  <a:lnTo>
                    <a:pt x="375" y="550"/>
                  </a:lnTo>
                  <a:lnTo>
                    <a:pt x="308" y="608"/>
                  </a:lnTo>
                  <a:lnTo>
                    <a:pt x="359" y="64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10"/>
            <p:cNvSpPr>
              <a:spLocks/>
            </p:cNvSpPr>
            <p:nvPr/>
          </p:nvSpPr>
          <p:spPr bwMode="auto">
            <a:xfrm>
              <a:off x="2966" y="2396"/>
              <a:ext cx="318" cy="422"/>
            </a:xfrm>
            <a:custGeom>
              <a:avLst/>
              <a:gdLst>
                <a:gd name="T0" fmla="*/ 92 w 318"/>
                <a:gd name="T1" fmla="*/ 421 h 422"/>
                <a:gd name="T2" fmla="*/ 163 w 318"/>
                <a:gd name="T3" fmla="*/ 399 h 422"/>
                <a:gd name="T4" fmla="*/ 218 w 318"/>
                <a:gd name="T5" fmla="*/ 357 h 422"/>
                <a:gd name="T6" fmla="*/ 263 w 318"/>
                <a:gd name="T7" fmla="*/ 316 h 422"/>
                <a:gd name="T8" fmla="*/ 300 w 318"/>
                <a:gd name="T9" fmla="*/ 265 h 422"/>
                <a:gd name="T10" fmla="*/ 317 w 318"/>
                <a:gd name="T11" fmla="*/ 203 h 422"/>
                <a:gd name="T12" fmla="*/ 316 w 318"/>
                <a:gd name="T13" fmla="*/ 139 h 422"/>
                <a:gd name="T14" fmla="*/ 299 w 318"/>
                <a:gd name="T15" fmla="*/ 95 h 422"/>
                <a:gd name="T16" fmla="*/ 276 w 318"/>
                <a:gd name="T17" fmla="*/ 64 h 422"/>
                <a:gd name="T18" fmla="*/ 241 w 318"/>
                <a:gd name="T19" fmla="*/ 36 h 422"/>
                <a:gd name="T20" fmla="*/ 218 w 318"/>
                <a:gd name="T21" fmla="*/ 14 h 422"/>
                <a:gd name="T22" fmla="*/ 180 w 318"/>
                <a:gd name="T23" fmla="*/ 0 h 422"/>
                <a:gd name="T24" fmla="*/ 61 w 318"/>
                <a:gd name="T25" fmla="*/ 52 h 422"/>
                <a:gd name="T26" fmla="*/ 106 w 318"/>
                <a:gd name="T27" fmla="*/ 93 h 422"/>
                <a:gd name="T28" fmla="*/ 137 w 318"/>
                <a:gd name="T29" fmla="*/ 130 h 422"/>
                <a:gd name="T30" fmla="*/ 159 w 318"/>
                <a:gd name="T31" fmla="*/ 159 h 422"/>
                <a:gd name="T32" fmla="*/ 176 w 318"/>
                <a:gd name="T33" fmla="*/ 196 h 422"/>
                <a:gd name="T34" fmla="*/ 176 w 318"/>
                <a:gd name="T35" fmla="*/ 246 h 422"/>
                <a:gd name="T36" fmla="*/ 145 w 318"/>
                <a:gd name="T37" fmla="*/ 279 h 422"/>
                <a:gd name="T38" fmla="*/ 105 w 318"/>
                <a:gd name="T39" fmla="*/ 309 h 422"/>
                <a:gd name="T40" fmla="*/ 50 w 318"/>
                <a:gd name="T41" fmla="*/ 342 h 422"/>
                <a:gd name="T42" fmla="*/ 0 w 318"/>
                <a:gd name="T43" fmla="*/ 369 h 422"/>
                <a:gd name="T44" fmla="*/ 92 w 318"/>
                <a:gd name="T45" fmla="*/ 421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8" h="422">
                  <a:moveTo>
                    <a:pt x="92" y="421"/>
                  </a:moveTo>
                  <a:lnTo>
                    <a:pt x="163" y="399"/>
                  </a:lnTo>
                  <a:lnTo>
                    <a:pt x="218" y="357"/>
                  </a:lnTo>
                  <a:lnTo>
                    <a:pt x="263" y="316"/>
                  </a:lnTo>
                  <a:lnTo>
                    <a:pt x="300" y="265"/>
                  </a:lnTo>
                  <a:lnTo>
                    <a:pt x="317" y="203"/>
                  </a:lnTo>
                  <a:lnTo>
                    <a:pt x="316" y="139"/>
                  </a:lnTo>
                  <a:lnTo>
                    <a:pt x="299" y="95"/>
                  </a:lnTo>
                  <a:lnTo>
                    <a:pt x="276" y="64"/>
                  </a:lnTo>
                  <a:lnTo>
                    <a:pt x="241" y="36"/>
                  </a:lnTo>
                  <a:lnTo>
                    <a:pt x="218" y="14"/>
                  </a:lnTo>
                  <a:lnTo>
                    <a:pt x="180" y="0"/>
                  </a:lnTo>
                  <a:lnTo>
                    <a:pt x="61" y="52"/>
                  </a:lnTo>
                  <a:lnTo>
                    <a:pt x="106" y="93"/>
                  </a:lnTo>
                  <a:lnTo>
                    <a:pt x="137" y="130"/>
                  </a:lnTo>
                  <a:lnTo>
                    <a:pt x="159" y="159"/>
                  </a:lnTo>
                  <a:lnTo>
                    <a:pt x="176" y="196"/>
                  </a:lnTo>
                  <a:lnTo>
                    <a:pt x="176" y="246"/>
                  </a:lnTo>
                  <a:lnTo>
                    <a:pt x="145" y="279"/>
                  </a:lnTo>
                  <a:lnTo>
                    <a:pt x="105" y="309"/>
                  </a:lnTo>
                  <a:lnTo>
                    <a:pt x="50" y="342"/>
                  </a:lnTo>
                  <a:lnTo>
                    <a:pt x="0" y="369"/>
                  </a:lnTo>
                  <a:lnTo>
                    <a:pt x="92" y="42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11"/>
            <p:cNvSpPr>
              <a:spLocks/>
            </p:cNvSpPr>
            <p:nvPr/>
          </p:nvSpPr>
          <p:spPr bwMode="auto">
            <a:xfrm>
              <a:off x="2308" y="1190"/>
              <a:ext cx="1404" cy="1153"/>
            </a:xfrm>
            <a:custGeom>
              <a:avLst/>
              <a:gdLst>
                <a:gd name="T0" fmla="*/ 466 w 1404"/>
                <a:gd name="T1" fmla="*/ 1084 h 1153"/>
                <a:gd name="T2" fmla="*/ 370 w 1404"/>
                <a:gd name="T3" fmla="*/ 1066 h 1153"/>
                <a:gd name="T4" fmla="*/ 299 w 1404"/>
                <a:gd name="T5" fmla="*/ 1035 h 1153"/>
                <a:gd name="T6" fmla="*/ 257 w 1404"/>
                <a:gd name="T7" fmla="*/ 1002 h 1153"/>
                <a:gd name="T8" fmla="*/ 220 w 1404"/>
                <a:gd name="T9" fmla="*/ 956 h 1153"/>
                <a:gd name="T10" fmla="*/ 209 w 1404"/>
                <a:gd name="T11" fmla="*/ 914 h 1153"/>
                <a:gd name="T12" fmla="*/ 215 w 1404"/>
                <a:gd name="T13" fmla="*/ 873 h 1153"/>
                <a:gd name="T14" fmla="*/ 231 w 1404"/>
                <a:gd name="T15" fmla="*/ 836 h 1153"/>
                <a:gd name="T16" fmla="*/ 273 w 1404"/>
                <a:gd name="T17" fmla="*/ 798 h 1153"/>
                <a:gd name="T18" fmla="*/ 330 w 1404"/>
                <a:gd name="T19" fmla="*/ 774 h 1153"/>
                <a:gd name="T20" fmla="*/ 400 w 1404"/>
                <a:gd name="T21" fmla="*/ 748 h 1153"/>
                <a:gd name="T22" fmla="*/ 1110 w 1404"/>
                <a:gd name="T23" fmla="*/ 499 h 1153"/>
                <a:gd name="T24" fmla="*/ 1207 w 1404"/>
                <a:gd name="T25" fmla="*/ 451 h 1153"/>
                <a:gd name="T26" fmla="*/ 1289 w 1404"/>
                <a:gd name="T27" fmla="*/ 398 h 1153"/>
                <a:gd name="T28" fmla="*/ 1344 w 1404"/>
                <a:gd name="T29" fmla="*/ 356 h 1153"/>
                <a:gd name="T30" fmla="*/ 1381 w 1404"/>
                <a:gd name="T31" fmla="*/ 310 h 1153"/>
                <a:gd name="T32" fmla="*/ 1403 w 1404"/>
                <a:gd name="T33" fmla="*/ 249 h 1153"/>
                <a:gd name="T34" fmla="*/ 1401 w 1404"/>
                <a:gd name="T35" fmla="*/ 185 h 1153"/>
                <a:gd name="T36" fmla="*/ 1386 w 1404"/>
                <a:gd name="T37" fmla="*/ 136 h 1153"/>
                <a:gd name="T38" fmla="*/ 1370 w 1404"/>
                <a:gd name="T39" fmla="*/ 90 h 1153"/>
                <a:gd name="T40" fmla="*/ 1335 w 1404"/>
                <a:gd name="T41" fmla="*/ 55 h 1153"/>
                <a:gd name="T42" fmla="*/ 1280 w 1404"/>
                <a:gd name="T43" fmla="*/ 18 h 1153"/>
                <a:gd name="T44" fmla="*/ 1214 w 1404"/>
                <a:gd name="T45" fmla="*/ 0 h 1153"/>
                <a:gd name="T46" fmla="*/ 1172 w 1404"/>
                <a:gd name="T47" fmla="*/ 4 h 1153"/>
                <a:gd name="T48" fmla="*/ 1111 w 1404"/>
                <a:gd name="T49" fmla="*/ 7 h 1153"/>
                <a:gd name="T50" fmla="*/ 1053 w 1404"/>
                <a:gd name="T51" fmla="*/ 20 h 1153"/>
                <a:gd name="T52" fmla="*/ 989 w 1404"/>
                <a:gd name="T53" fmla="*/ 46 h 1153"/>
                <a:gd name="T54" fmla="*/ 939 w 1404"/>
                <a:gd name="T55" fmla="*/ 79 h 1153"/>
                <a:gd name="T56" fmla="*/ 899 w 1404"/>
                <a:gd name="T57" fmla="*/ 106 h 1153"/>
                <a:gd name="T58" fmla="*/ 878 w 1404"/>
                <a:gd name="T59" fmla="*/ 149 h 1153"/>
                <a:gd name="T60" fmla="*/ 897 w 1404"/>
                <a:gd name="T61" fmla="*/ 187 h 1153"/>
                <a:gd name="T62" fmla="*/ 939 w 1404"/>
                <a:gd name="T63" fmla="*/ 183 h 1153"/>
                <a:gd name="T64" fmla="*/ 987 w 1404"/>
                <a:gd name="T65" fmla="*/ 171 h 1153"/>
                <a:gd name="T66" fmla="*/ 1033 w 1404"/>
                <a:gd name="T67" fmla="*/ 158 h 1153"/>
                <a:gd name="T68" fmla="*/ 1069 w 1404"/>
                <a:gd name="T69" fmla="*/ 150 h 1153"/>
                <a:gd name="T70" fmla="*/ 1111 w 1404"/>
                <a:gd name="T71" fmla="*/ 150 h 1153"/>
                <a:gd name="T72" fmla="*/ 1154 w 1404"/>
                <a:gd name="T73" fmla="*/ 163 h 1153"/>
                <a:gd name="T74" fmla="*/ 1183 w 1404"/>
                <a:gd name="T75" fmla="*/ 204 h 1153"/>
                <a:gd name="T76" fmla="*/ 1179 w 1404"/>
                <a:gd name="T77" fmla="*/ 248 h 1153"/>
                <a:gd name="T78" fmla="*/ 1157 w 1404"/>
                <a:gd name="T79" fmla="*/ 286 h 1153"/>
                <a:gd name="T80" fmla="*/ 1121 w 1404"/>
                <a:gd name="T81" fmla="*/ 323 h 1153"/>
                <a:gd name="T82" fmla="*/ 1047 w 1404"/>
                <a:gd name="T83" fmla="*/ 361 h 1153"/>
                <a:gd name="T84" fmla="*/ 908 w 1404"/>
                <a:gd name="T85" fmla="*/ 415 h 1153"/>
                <a:gd name="T86" fmla="*/ 194 w 1404"/>
                <a:gd name="T87" fmla="*/ 675 h 1153"/>
                <a:gd name="T88" fmla="*/ 123 w 1404"/>
                <a:gd name="T89" fmla="*/ 715 h 1153"/>
                <a:gd name="T90" fmla="*/ 68 w 1404"/>
                <a:gd name="T91" fmla="*/ 763 h 1153"/>
                <a:gd name="T92" fmla="*/ 29 w 1404"/>
                <a:gd name="T93" fmla="*/ 809 h 1153"/>
                <a:gd name="T94" fmla="*/ 6 w 1404"/>
                <a:gd name="T95" fmla="*/ 858 h 1153"/>
                <a:gd name="T96" fmla="*/ 0 w 1404"/>
                <a:gd name="T97" fmla="*/ 912 h 1153"/>
                <a:gd name="T98" fmla="*/ 8 w 1404"/>
                <a:gd name="T99" fmla="*/ 952 h 1153"/>
                <a:gd name="T100" fmla="*/ 22 w 1404"/>
                <a:gd name="T101" fmla="*/ 992 h 1153"/>
                <a:gd name="T102" fmla="*/ 59 w 1404"/>
                <a:gd name="T103" fmla="*/ 1036 h 1153"/>
                <a:gd name="T104" fmla="*/ 127 w 1404"/>
                <a:gd name="T105" fmla="*/ 1095 h 1153"/>
                <a:gd name="T106" fmla="*/ 198 w 1404"/>
                <a:gd name="T107" fmla="*/ 1135 h 1153"/>
                <a:gd name="T108" fmla="*/ 273 w 1404"/>
                <a:gd name="T109" fmla="*/ 1152 h 1153"/>
                <a:gd name="T110" fmla="*/ 466 w 1404"/>
                <a:gd name="T111" fmla="*/ 1084 h 1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04" h="1153">
                  <a:moveTo>
                    <a:pt x="466" y="1084"/>
                  </a:moveTo>
                  <a:lnTo>
                    <a:pt x="370" y="1066"/>
                  </a:lnTo>
                  <a:lnTo>
                    <a:pt x="299" y="1035"/>
                  </a:lnTo>
                  <a:lnTo>
                    <a:pt x="257" y="1002"/>
                  </a:lnTo>
                  <a:lnTo>
                    <a:pt x="220" y="956"/>
                  </a:lnTo>
                  <a:lnTo>
                    <a:pt x="209" y="914"/>
                  </a:lnTo>
                  <a:lnTo>
                    <a:pt x="215" y="873"/>
                  </a:lnTo>
                  <a:lnTo>
                    <a:pt x="231" y="836"/>
                  </a:lnTo>
                  <a:lnTo>
                    <a:pt x="273" y="798"/>
                  </a:lnTo>
                  <a:lnTo>
                    <a:pt x="330" y="774"/>
                  </a:lnTo>
                  <a:lnTo>
                    <a:pt x="400" y="748"/>
                  </a:lnTo>
                  <a:lnTo>
                    <a:pt x="1110" y="499"/>
                  </a:lnTo>
                  <a:lnTo>
                    <a:pt x="1207" y="451"/>
                  </a:lnTo>
                  <a:lnTo>
                    <a:pt x="1289" y="398"/>
                  </a:lnTo>
                  <a:lnTo>
                    <a:pt x="1344" y="356"/>
                  </a:lnTo>
                  <a:lnTo>
                    <a:pt x="1381" y="310"/>
                  </a:lnTo>
                  <a:lnTo>
                    <a:pt x="1403" y="249"/>
                  </a:lnTo>
                  <a:lnTo>
                    <a:pt x="1401" y="185"/>
                  </a:lnTo>
                  <a:lnTo>
                    <a:pt x="1386" y="136"/>
                  </a:lnTo>
                  <a:lnTo>
                    <a:pt x="1370" y="90"/>
                  </a:lnTo>
                  <a:lnTo>
                    <a:pt x="1335" y="55"/>
                  </a:lnTo>
                  <a:lnTo>
                    <a:pt x="1280" y="18"/>
                  </a:lnTo>
                  <a:lnTo>
                    <a:pt x="1214" y="0"/>
                  </a:lnTo>
                  <a:lnTo>
                    <a:pt x="1172" y="4"/>
                  </a:lnTo>
                  <a:lnTo>
                    <a:pt x="1111" y="7"/>
                  </a:lnTo>
                  <a:lnTo>
                    <a:pt x="1053" y="20"/>
                  </a:lnTo>
                  <a:lnTo>
                    <a:pt x="989" y="46"/>
                  </a:lnTo>
                  <a:lnTo>
                    <a:pt x="939" y="79"/>
                  </a:lnTo>
                  <a:lnTo>
                    <a:pt x="899" y="106"/>
                  </a:lnTo>
                  <a:lnTo>
                    <a:pt x="878" y="149"/>
                  </a:lnTo>
                  <a:lnTo>
                    <a:pt x="897" y="187"/>
                  </a:lnTo>
                  <a:lnTo>
                    <a:pt x="939" y="183"/>
                  </a:lnTo>
                  <a:lnTo>
                    <a:pt x="987" y="171"/>
                  </a:lnTo>
                  <a:lnTo>
                    <a:pt x="1033" y="158"/>
                  </a:lnTo>
                  <a:lnTo>
                    <a:pt x="1069" y="150"/>
                  </a:lnTo>
                  <a:lnTo>
                    <a:pt x="1111" y="150"/>
                  </a:lnTo>
                  <a:lnTo>
                    <a:pt x="1154" y="163"/>
                  </a:lnTo>
                  <a:lnTo>
                    <a:pt x="1183" y="204"/>
                  </a:lnTo>
                  <a:lnTo>
                    <a:pt x="1179" y="248"/>
                  </a:lnTo>
                  <a:lnTo>
                    <a:pt x="1157" y="286"/>
                  </a:lnTo>
                  <a:lnTo>
                    <a:pt x="1121" y="323"/>
                  </a:lnTo>
                  <a:lnTo>
                    <a:pt x="1047" y="361"/>
                  </a:lnTo>
                  <a:lnTo>
                    <a:pt x="908" y="415"/>
                  </a:lnTo>
                  <a:lnTo>
                    <a:pt x="194" y="675"/>
                  </a:lnTo>
                  <a:lnTo>
                    <a:pt x="123" y="715"/>
                  </a:lnTo>
                  <a:lnTo>
                    <a:pt x="68" y="763"/>
                  </a:lnTo>
                  <a:lnTo>
                    <a:pt x="29" y="809"/>
                  </a:lnTo>
                  <a:lnTo>
                    <a:pt x="6" y="858"/>
                  </a:lnTo>
                  <a:lnTo>
                    <a:pt x="0" y="912"/>
                  </a:lnTo>
                  <a:lnTo>
                    <a:pt x="8" y="952"/>
                  </a:lnTo>
                  <a:lnTo>
                    <a:pt x="22" y="992"/>
                  </a:lnTo>
                  <a:lnTo>
                    <a:pt x="59" y="1036"/>
                  </a:lnTo>
                  <a:lnTo>
                    <a:pt x="127" y="1095"/>
                  </a:lnTo>
                  <a:lnTo>
                    <a:pt x="198" y="1135"/>
                  </a:lnTo>
                  <a:lnTo>
                    <a:pt x="273" y="1152"/>
                  </a:lnTo>
                  <a:lnTo>
                    <a:pt x="466" y="108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12"/>
            <p:cNvSpPr>
              <a:spLocks/>
            </p:cNvSpPr>
            <p:nvPr/>
          </p:nvSpPr>
          <p:spPr bwMode="auto">
            <a:xfrm>
              <a:off x="2711" y="3280"/>
              <a:ext cx="368" cy="422"/>
            </a:xfrm>
            <a:custGeom>
              <a:avLst/>
              <a:gdLst>
                <a:gd name="T0" fmla="*/ 367 w 368"/>
                <a:gd name="T1" fmla="*/ 421 h 422"/>
                <a:gd name="T2" fmla="*/ 171 w 368"/>
                <a:gd name="T3" fmla="*/ 340 h 422"/>
                <a:gd name="T4" fmla="*/ 117 w 368"/>
                <a:gd name="T5" fmla="*/ 304 h 422"/>
                <a:gd name="T6" fmla="*/ 73 w 368"/>
                <a:gd name="T7" fmla="*/ 265 h 422"/>
                <a:gd name="T8" fmla="*/ 31 w 368"/>
                <a:gd name="T9" fmla="*/ 219 h 422"/>
                <a:gd name="T10" fmla="*/ 9 w 368"/>
                <a:gd name="T11" fmla="*/ 179 h 422"/>
                <a:gd name="T12" fmla="*/ 0 w 368"/>
                <a:gd name="T13" fmla="*/ 137 h 422"/>
                <a:gd name="T14" fmla="*/ 2 w 368"/>
                <a:gd name="T15" fmla="*/ 95 h 422"/>
                <a:gd name="T16" fmla="*/ 19 w 368"/>
                <a:gd name="T17" fmla="*/ 51 h 422"/>
                <a:gd name="T18" fmla="*/ 44 w 368"/>
                <a:gd name="T19" fmla="*/ 0 h 422"/>
                <a:gd name="T20" fmla="*/ 120 w 368"/>
                <a:gd name="T21" fmla="*/ 52 h 422"/>
                <a:gd name="T22" fmla="*/ 95 w 368"/>
                <a:gd name="T23" fmla="*/ 98 h 422"/>
                <a:gd name="T24" fmla="*/ 95 w 368"/>
                <a:gd name="T25" fmla="*/ 143 h 422"/>
                <a:gd name="T26" fmla="*/ 122 w 368"/>
                <a:gd name="T27" fmla="*/ 191 h 422"/>
                <a:gd name="T28" fmla="*/ 162 w 368"/>
                <a:gd name="T29" fmla="*/ 235 h 422"/>
                <a:gd name="T30" fmla="*/ 223 w 368"/>
                <a:gd name="T31" fmla="*/ 284 h 422"/>
                <a:gd name="T32" fmla="*/ 290 w 368"/>
                <a:gd name="T33" fmla="*/ 317 h 422"/>
                <a:gd name="T34" fmla="*/ 332 w 368"/>
                <a:gd name="T35" fmla="*/ 351 h 422"/>
                <a:gd name="T36" fmla="*/ 351 w 368"/>
                <a:gd name="T37" fmla="*/ 378 h 422"/>
                <a:gd name="T38" fmla="*/ 367 w 368"/>
                <a:gd name="T39" fmla="*/ 421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8" h="422">
                  <a:moveTo>
                    <a:pt x="367" y="421"/>
                  </a:moveTo>
                  <a:lnTo>
                    <a:pt x="171" y="340"/>
                  </a:lnTo>
                  <a:lnTo>
                    <a:pt x="117" y="304"/>
                  </a:lnTo>
                  <a:lnTo>
                    <a:pt x="73" y="265"/>
                  </a:lnTo>
                  <a:lnTo>
                    <a:pt x="31" y="219"/>
                  </a:lnTo>
                  <a:lnTo>
                    <a:pt x="9" y="179"/>
                  </a:lnTo>
                  <a:lnTo>
                    <a:pt x="0" y="137"/>
                  </a:lnTo>
                  <a:lnTo>
                    <a:pt x="2" y="95"/>
                  </a:lnTo>
                  <a:lnTo>
                    <a:pt x="19" y="51"/>
                  </a:lnTo>
                  <a:lnTo>
                    <a:pt x="44" y="0"/>
                  </a:lnTo>
                  <a:lnTo>
                    <a:pt x="120" y="52"/>
                  </a:lnTo>
                  <a:lnTo>
                    <a:pt x="95" y="98"/>
                  </a:lnTo>
                  <a:lnTo>
                    <a:pt x="95" y="143"/>
                  </a:lnTo>
                  <a:lnTo>
                    <a:pt x="122" y="191"/>
                  </a:lnTo>
                  <a:lnTo>
                    <a:pt x="162" y="235"/>
                  </a:lnTo>
                  <a:lnTo>
                    <a:pt x="223" y="284"/>
                  </a:lnTo>
                  <a:lnTo>
                    <a:pt x="290" y="317"/>
                  </a:lnTo>
                  <a:lnTo>
                    <a:pt x="332" y="351"/>
                  </a:lnTo>
                  <a:lnTo>
                    <a:pt x="351" y="378"/>
                  </a:lnTo>
                  <a:lnTo>
                    <a:pt x="367" y="42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13"/>
            <p:cNvSpPr>
              <a:spLocks/>
            </p:cNvSpPr>
            <p:nvPr/>
          </p:nvSpPr>
          <p:spPr bwMode="auto">
            <a:xfrm>
              <a:off x="2432" y="1792"/>
              <a:ext cx="989" cy="1439"/>
            </a:xfrm>
            <a:custGeom>
              <a:avLst/>
              <a:gdLst>
                <a:gd name="T0" fmla="*/ 525 w 989"/>
                <a:gd name="T1" fmla="*/ 1438 h 1439"/>
                <a:gd name="T2" fmla="*/ 582 w 989"/>
                <a:gd name="T3" fmla="*/ 1409 h 1439"/>
                <a:gd name="T4" fmla="*/ 647 w 989"/>
                <a:gd name="T5" fmla="*/ 1355 h 1439"/>
                <a:gd name="T6" fmla="*/ 670 w 989"/>
                <a:gd name="T7" fmla="*/ 1304 h 1439"/>
                <a:gd name="T8" fmla="*/ 686 w 989"/>
                <a:gd name="T9" fmla="*/ 1255 h 1439"/>
                <a:gd name="T10" fmla="*/ 677 w 989"/>
                <a:gd name="T11" fmla="*/ 1198 h 1439"/>
                <a:gd name="T12" fmla="*/ 637 w 989"/>
                <a:gd name="T13" fmla="*/ 1125 h 1439"/>
                <a:gd name="T14" fmla="*/ 609 w 989"/>
                <a:gd name="T15" fmla="*/ 1092 h 1439"/>
                <a:gd name="T16" fmla="*/ 569 w 989"/>
                <a:gd name="T17" fmla="*/ 1063 h 1439"/>
                <a:gd name="T18" fmla="*/ 259 w 989"/>
                <a:gd name="T19" fmla="*/ 905 h 1439"/>
                <a:gd name="T20" fmla="*/ 201 w 989"/>
                <a:gd name="T21" fmla="*/ 863 h 1439"/>
                <a:gd name="T22" fmla="*/ 177 w 989"/>
                <a:gd name="T23" fmla="*/ 843 h 1439"/>
                <a:gd name="T24" fmla="*/ 160 w 989"/>
                <a:gd name="T25" fmla="*/ 800 h 1439"/>
                <a:gd name="T26" fmla="*/ 171 w 989"/>
                <a:gd name="T27" fmla="*/ 766 h 1439"/>
                <a:gd name="T28" fmla="*/ 215 w 989"/>
                <a:gd name="T29" fmla="*/ 738 h 1439"/>
                <a:gd name="T30" fmla="*/ 294 w 989"/>
                <a:gd name="T31" fmla="*/ 709 h 1439"/>
                <a:gd name="T32" fmla="*/ 780 w 989"/>
                <a:gd name="T33" fmla="*/ 521 h 1439"/>
                <a:gd name="T34" fmla="*/ 856 w 989"/>
                <a:gd name="T35" fmla="*/ 471 h 1439"/>
                <a:gd name="T36" fmla="*/ 918 w 989"/>
                <a:gd name="T37" fmla="*/ 417 h 1439"/>
                <a:gd name="T38" fmla="*/ 953 w 989"/>
                <a:gd name="T39" fmla="*/ 379 h 1439"/>
                <a:gd name="T40" fmla="*/ 984 w 989"/>
                <a:gd name="T41" fmla="*/ 334 h 1439"/>
                <a:gd name="T42" fmla="*/ 988 w 989"/>
                <a:gd name="T43" fmla="*/ 274 h 1439"/>
                <a:gd name="T44" fmla="*/ 972 w 989"/>
                <a:gd name="T45" fmla="*/ 214 h 1439"/>
                <a:gd name="T46" fmla="*/ 953 w 989"/>
                <a:gd name="T47" fmla="*/ 167 h 1439"/>
                <a:gd name="T48" fmla="*/ 920 w 989"/>
                <a:gd name="T49" fmla="*/ 126 h 1439"/>
                <a:gd name="T50" fmla="*/ 875 w 989"/>
                <a:gd name="T51" fmla="*/ 85 h 1439"/>
                <a:gd name="T52" fmla="*/ 828 w 989"/>
                <a:gd name="T53" fmla="*/ 50 h 1439"/>
                <a:gd name="T54" fmla="*/ 803 w 989"/>
                <a:gd name="T55" fmla="*/ 29 h 1439"/>
                <a:gd name="T56" fmla="*/ 756 w 989"/>
                <a:gd name="T57" fmla="*/ 0 h 1439"/>
                <a:gd name="T58" fmla="*/ 588 w 989"/>
                <a:gd name="T59" fmla="*/ 61 h 1439"/>
                <a:gd name="T60" fmla="*/ 649 w 989"/>
                <a:gd name="T61" fmla="*/ 104 h 1439"/>
                <a:gd name="T62" fmla="*/ 694 w 989"/>
                <a:gd name="T63" fmla="*/ 145 h 1439"/>
                <a:gd name="T64" fmla="*/ 739 w 989"/>
                <a:gd name="T65" fmla="*/ 182 h 1439"/>
                <a:gd name="T66" fmla="*/ 780 w 989"/>
                <a:gd name="T67" fmla="*/ 223 h 1439"/>
                <a:gd name="T68" fmla="*/ 803 w 989"/>
                <a:gd name="T69" fmla="*/ 272 h 1439"/>
                <a:gd name="T70" fmla="*/ 787 w 989"/>
                <a:gd name="T71" fmla="*/ 323 h 1439"/>
                <a:gd name="T72" fmla="*/ 729 w 989"/>
                <a:gd name="T73" fmla="*/ 369 h 1439"/>
                <a:gd name="T74" fmla="*/ 639 w 989"/>
                <a:gd name="T75" fmla="*/ 413 h 1439"/>
                <a:gd name="T76" fmla="*/ 212 w 989"/>
                <a:gd name="T77" fmla="*/ 589 h 1439"/>
                <a:gd name="T78" fmla="*/ 160 w 989"/>
                <a:gd name="T79" fmla="*/ 608 h 1439"/>
                <a:gd name="T80" fmla="*/ 88 w 989"/>
                <a:gd name="T81" fmla="*/ 653 h 1439"/>
                <a:gd name="T82" fmla="*/ 43 w 989"/>
                <a:gd name="T83" fmla="*/ 698 h 1439"/>
                <a:gd name="T84" fmla="*/ 9 w 989"/>
                <a:gd name="T85" fmla="*/ 755 h 1439"/>
                <a:gd name="T86" fmla="*/ 0 w 989"/>
                <a:gd name="T87" fmla="*/ 820 h 1439"/>
                <a:gd name="T88" fmla="*/ 10 w 989"/>
                <a:gd name="T89" fmla="*/ 872 h 1439"/>
                <a:gd name="T90" fmla="*/ 40 w 989"/>
                <a:gd name="T91" fmla="*/ 914 h 1439"/>
                <a:gd name="T92" fmla="*/ 84 w 989"/>
                <a:gd name="T93" fmla="*/ 949 h 1439"/>
                <a:gd name="T94" fmla="*/ 159 w 989"/>
                <a:gd name="T95" fmla="*/ 999 h 1439"/>
                <a:gd name="T96" fmla="*/ 487 w 989"/>
                <a:gd name="T97" fmla="*/ 1164 h 1439"/>
                <a:gd name="T98" fmla="*/ 530 w 989"/>
                <a:gd name="T99" fmla="*/ 1197 h 1439"/>
                <a:gd name="T100" fmla="*/ 569 w 989"/>
                <a:gd name="T101" fmla="*/ 1236 h 1439"/>
                <a:gd name="T102" fmla="*/ 557 w 989"/>
                <a:gd name="T103" fmla="*/ 1292 h 1439"/>
                <a:gd name="T104" fmla="*/ 502 w 989"/>
                <a:gd name="T105" fmla="*/ 1354 h 1439"/>
                <a:gd name="T106" fmla="*/ 434 w 989"/>
                <a:gd name="T107" fmla="*/ 1394 h 1439"/>
                <a:gd name="T108" fmla="*/ 525 w 989"/>
                <a:gd name="T109" fmla="*/ 1438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89" h="1439">
                  <a:moveTo>
                    <a:pt x="525" y="1438"/>
                  </a:moveTo>
                  <a:lnTo>
                    <a:pt x="582" y="1409"/>
                  </a:lnTo>
                  <a:lnTo>
                    <a:pt x="647" y="1355"/>
                  </a:lnTo>
                  <a:lnTo>
                    <a:pt x="670" y="1304"/>
                  </a:lnTo>
                  <a:lnTo>
                    <a:pt x="686" y="1255"/>
                  </a:lnTo>
                  <a:lnTo>
                    <a:pt x="677" y="1198"/>
                  </a:lnTo>
                  <a:lnTo>
                    <a:pt x="637" y="1125"/>
                  </a:lnTo>
                  <a:lnTo>
                    <a:pt x="609" y="1092"/>
                  </a:lnTo>
                  <a:lnTo>
                    <a:pt x="569" y="1063"/>
                  </a:lnTo>
                  <a:lnTo>
                    <a:pt x="259" y="905"/>
                  </a:lnTo>
                  <a:lnTo>
                    <a:pt x="201" y="863"/>
                  </a:lnTo>
                  <a:lnTo>
                    <a:pt x="177" y="843"/>
                  </a:lnTo>
                  <a:lnTo>
                    <a:pt x="160" y="800"/>
                  </a:lnTo>
                  <a:lnTo>
                    <a:pt x="171" y="766"/>
                  </a:lnTo>
                  <a:lnTo>
                    <a:pt x="215" y="738"/>
                  </a:lnTo>
                  <a:lnTo>
                    <a:pt x="294" y="709"/>
                  </a:lnTo>
                  <a:lnTo>
                    <a:pt x="780" y="521"/>
                  </a:lnTo>
                  <a:lnTo>
                    <a:pt x="856" y="471"/>
                  </a:lnTo>
                  <a:lnTo>
                    <a:pt x="918" y="417"/>
                  </a:lnTo>
                  <a:lnTo>
                    <a:pt x="953" y="379"/>
                  </a:lnTo>
                  <a:lnTo>
                    <a:pt x="984" y="334"/>
                  </a:lnTo>
                  <a:lnTo>
                    <a:pt x="988" y="274"/>
                  </a:lnTo>
                  <a:lnTo>
                    <a:pt x="972" y="214"/>
                  </a:lnTo>
                  <a:lnTo>
                    <a:pt x="953" y="167"/>
                  </a:lnTo>
                  <a:lnTo>
                    <a:pt x="920" y="126"/>
                  </a:lnTo>
                  <a:lnTo>
                    <a:pt x="875" y="85"/>
                  </a:lnTo>
                  <a:lnTo>
                    <a:pt x="828" y="50"/>
                  </a:lnTo>
                  <a:lnTo>
                    <a:pt x="803" y="29"/>
                  </a:lnTo>
                  <a:lnTo>
                    <a:pt x="756" y="0"/>
                  </a:lnTo>
                  <a:lnTo>
                    <a:pt x="588" y="61"/>
                  </a:lnTo>
                  <a:lnTo>
                    <a:pt x="649" y="104"/>
                  </a:lnTo>
                  <a:lnTo>
                    <a:pt x="694" y="145"/>
                  </a:lnTo>
                  <a:lnTo>
                    <a:pt x="739" y="182"/>
                  </a:lnTo>
                  <a:lnTo>
                    <a:pt x="780" y="223"/>
                  </a:lnTo>
                  <a:lnTo>
                    <a:pt x="803" y="272"/>
                  </a:lnTo>
                  <a:lnTo>
                    <a:pt x="787" y="323"/>
                  </a:lnTo>
                  <a:lnTo>
                    <a:pt x="729" y="369"/>
                  </a:lnTo>
                  <a:lnTo>
                    <a:pt x="639" y="413"/>
                  </a:lnTo>
                  <a:lnTo>
                    <a:pt x="212" y="589"/>
                  </a:lnTo>
                  <a:lnTo>
                    <a:pt x="160" y="608"/>
                  </a:lnTo>
                  <a:lnTo>
                    <a:pt x="88" y="653"/>
                  </a:lnTo>
                  <a:lnTo>
                    <a:pt x="43" y="698"/>
                  </a:lnTo>
                  <a:lnTo>
                    <a:pt x="9" y="755"/>
                  </a:lnTo>
                  <a:lnTo>
                    <a:pt x="0" y="820"/>
                  </a:lnTo>
                  <a:lnTo>
                    <a:pt x="10" y="872"/>
                  </a:lnTo>
                  <a:lnTo>
                    <a:pt x="40" y="914"/>
                  </a:lnTo>
                  <a:lnTo>
                    <a:pt x="84" y="949"/>
                  </a:lnTo>
                  <a:lnTo>
                    <a:pt x="159" y="999"/>
                  </a:lnTo>
                  <a:lnTo>
                    <a:pt x="487" y="1164"/>
                  </a:lnTo>
                  <a:lnTo>
                    <a:pt x="530" y="1197"/>
                  </a:lnTo>
                  <a:lnTo>
                    <a:pt x="569" y="1236"/>
                  </a:lnTo>
                  <a:lnTo>
                    <a:pt x="557" y="1292"/>
                  </a:lnTo>
                  <a:lnTo>
                    <a:pt x="502" y="1354"/>
                  </a:lnTo>
                  <a:lnTo>
                    <a:pt x="434" y="1394"/>
                  </a:lnTo>
                  <a:lnTo>
                    <a:pt x="525" y="143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14"/>
            <p:cNvSpPr>
              <a:spLocks/>
            </p:cNvSpPr>
            <p:nvPr/>
          </p:nvSpPr>
          <p:spPr bwMode="auto">
            <a:xfrm>
              <a:off x="2100" y="1162"/>
              <a:ext cx="669" cy="582"/>
            </a:xfrm>
            <a:custGeom>
              <a:avLst/>
              <a:gdLst>
                <a:gd name="T0" fmla="*/ 668 w 669"/>
                <a:gd name="T1" fmla="*/ 553 h 582"/>
                <a:gd name="T2" fmla="*/ 668 w 669"/>
                <a:gd name="T3" fmla="*/ 450 h 582"/>
                <a:gd name="T4" fmla="*/ 562 w 669"/>
                <a:gd name="T5" fmla="*/ 435 h 582"/>
                <a:gd name="T6" fmla="*/ 448 w 669"/>
                <a:gd name="T7" fmla="*/ 420 h 582"/>
                <a:gd name="T8" fmla="*/ 367 w 669"/>
                <a:gd name="T9" fmla="*/ 400 h 582"/>
                <a:gd name="T10" fmla="*/ 314 w 669"/>
                <a:gd name="T11" fmla="*/ 378 h 582"/>
                <a:gd name="T12" fmla="*/ 257 w 669"/>
                <a:gd name="T13" fmla="*/ 349 h 582"/>
                <a:gd name="T14" fmla="*/ 220 w 669"/>
                <a:gd name="T15" fmla="*/ 314 h 582"/>
                <a:gd name="T16" fmla="*/ 193 w 669"/>
                <a:gd name="T17" fmla="*/ 274 h 582"/>
                <a:gd name="T18" fmla="*/ 180 w 669"/>
                <a:gd name="T19" fmla="*/ 231 h 582"/>
                <a:gd name="T20" fmla="*/ 180 w 669"/>
                <a:gd name="T21" fmla="*/ 189 h 582"/>
                <a:gd name="T22" fmla="*/ 193 w 669"/>
                <a:gd name="T23" fmla="*/ 165 h 582"/>
                <a:gd name="T24" fmla="*/ 209 w 669"/>
                <a:gd name="T25" fmla="*/ 143 h 582"/>
                <a:gd name="T26" fmla="*/ 255 w 669"/>
                <a:gd name="T27" fmla="*/ 127 h 582"/>
                <a:gd name="T28" fmla="*/ 297 w 669"/>
                <a:gd name="T29" fmla="*/ 127 h 582"/>
                <a:gd name="T30" fmla="*/ 345 w 669"/>
                <a:gd name="T31" fmla="*/ 141 h 582"/>
                <a:gd name="T32" fmla="*/ 396 w 669"/>
                <a:gd name="T33" fmla="*/ 156 h 582"/>
                <a:gd name="T34" fmla="*/ 448 w 669"/>
                <a:gd name="T35" fmla="*/ 163 h 582"/>
                <a:gd name="T36" fmla="*/ 477 w 669"/>
                <a:gd name="T37" fmla="*/ 125 h 582"/>
                <a:gd name="T38" fmla="*/ 464 w 669"/>
                <a:gd name="T39" fmla="*/ 86 h 582"/>
                <a:gd name="T40" fmla="*/ 415 w 669"/>
                <a:gd name="T41" fmla="*/ 42 h 582"/>
                <a:gd name="T42" fmla="*/ 363 w 669"/>
                <a:gd name="T43" fmla="*/ 18 h 582"/>
                <a:gd name="T44" fmla="*/ 319 w 669"/>
                <a:gd name="T45" fmla="*/ 7 h 582"/>
                <a:gd name="T46" fmla="*/ 273 w 669"/>
                <a:gd name="T47" fmla="*/ 2 h 582"/>
                <a:gd name="T48" fmla="*/ 222 w 669"/>
                <a:gd name="T49" fmla="*/ 0 h 582"/>
                <a:gd name="T50" fmla="*/ 176 w 669"/>
                <a:gd name="T51" fmla="*/ 4 h 582"/>
                <a:gd name="T52" fmla="*/ 136 w 669"/>
                <a:gd name="T53" fmla="*/ 15 h 582"/>
                <a:gd name="T54" fmla="*/ 86 w 669"/>
                <a:gd name="T55" fmla="*/ 33 h 582"/>
                <a:gd name="T56" fmla="*/ 50 w 669"/>
                <a:gd name="T57" fmla="*/ 66 h 582"/>
                <a:gd name="T58" fmla="*/ 22 w 669"/>
                <a:gd name="T59" fmla="*/ 99 h 582"/>
                <a:gd name="T60" fmla="*/ 6 w 669"/>
                <a:gd name="T61" fmla="*/ 145 h 582"/>
                <a:gd name="T62" fmla="*/ 0 w 669"/>
                <a:gd name="T63" fmla="*/ 189 h 582"/>
                <a:gd name="T64" fmla="*/ 9 w 669"/>
                <a:gd name="T65" fmla="*/ 237 h 582"/>
                <a:gd name="T66" fmla="*/ 22 w 669"/>
                <a:gd name="T67" fmla="*/ 285 h 582"/>
                <a:gd name="T68" fmla="*/ 50 w 669"/>
                <a:gd name="T69" fmla="*/ 330 h 582"/>
                <a:gd name="T70" fmla="*/ 81 w 669"/>
                <a:gd name="T71" fmla="*/ 375 h 582"/>
                <a:gd name="T72" fmla="*/ 125 w 669"/>
                <a:gd name="T73" fmla="*/ 419 h 582"/>
                <a:gd name="T74" fmla="*/ 169 w 669"/>
                <a:gd name="T75" fmla="*/ 457 h 582"/>
                <a:gd name="T76" fmla="*/ 217 w 669"/>
                <a:gd name="T77" fmla="*/ 488 h 582"/>
                <a:gd name="T78" fmla="*/ 266 w 669"/>
                <a:gd name="T79" fmla="*/ 514 h 582"/>
                <a:gd name="T80" fmla="*/ 310 w 669"/>
                <a:gd name="T81" fmla="*/ 534 h 582"/>
                <a:gd name="T82" fmla="*/ 369 w 669"/>
                <a:gd name="T83" fmla="*/ 549 h 582"/>
                <a:gd name="T84" fmla="*/ 437 w 669"/>
                <a:gd name="T85" fmla="*/ 568 h 582"/>
                <a:gd name="T86" fmla="*/ 516 w 669"/>
                <a:gd name="T87" fmla="*/ 581 h 582"/>
                <a:gd name="T88" fmla="*/ 595 w 669"/>
                <a:gd name="T89" fmla="*/ 577 h 582"/>
                <a:gd name="T90" fmla="*/ 668 w 669"/>
                <a:gd name="T91" fmla="*/ 553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69" h="582">
                  <a:moveTo>
                    <a:pt x="668" y="553"/>
                  </a:moveTo>
                  <a:lnTo>
                    <a:pt x="668" y="450"/>
                  </a:lnTo>
                  <a:lnTo>
                    <a:pt x="562" y="435"/>
                  </a:lnTo>
                  <a:lnTo>
                    <a:pt x="448" y="420"/>
                  </a:lnTo>
                  <a:lnTo>
                    <a:pt x="367" y="400"/>
                  </a:lnTo>
                  <a:lnTo>
                    <a:pt x="314" y="378"/>
                  </a:lnTo>
                  <a:lnTo>
                    <a:pt x="257" y="349"/>
                  </a:lnTo>
                  <a:lnTo>
                    <a:pt x="220" y="314"/>
                  </a:lnTo>
                  <a:lnTo>
                    <a:pt x="193" y="274"/>
                  </a:lnTo>
                  <a:lnTo>
                    <a:pt x="180" y="231"/>
                  </a:lnTo>
                  <a:lnTo>
                    <a:pt x="180" y="189"/>
                  </a:lnTo>
                  <a:lnTo>
                    <a:pt x="193" y="165"/>
                  </a:lnTo>
                  <a:lnTo>
                    <a:pt x="209" y="143"/>
                  </a:lnTo>
                  <a:lnTo>
                    <a:pt x="255" y="127"/>
                  </a:lnTo>
                  <a:lnTo>
                    <a:pt x="297" y="127"/>
                  </a:lnTo>
                  <a:lnTo>
                    <a:pt x="345" y="141"/>
                  </a:lnTo>
                  <a:lnTo>
                    <a:pt x="396" y="156"/>
                  </a:lnTo>
                  <a:lnTo>
                    <a:pt x="448" y="163"/>
                  </a:lnTo>
                  <a:lnTo>
                    <a:pt x="477" y="125"/>
                  </a:lnTo>
                  <a:lnTo>
                    <a:pt x="464" y="86"/>
                  </a:lnTo>
                  <a:lnTo>
                    <a:pt x="415" y="42"/>
                  </a:lnTo>
                  <a:lnTo>
                    <a:pt x="363" y="18"/>
                  </a:lnTo>
                  <a:lnTo>
                    <a:pt x="319" y="7"/>
                  </a:lnTo>
                  <a:lnTo>
                    <a:pt x="273" y="2"/>
                  </a:lnTo>
                  <a:lnTo>
                    <a:pt x="222" y="0"/>
                  </a:lnTo>
                  <a:lnTo>
                    <a:pt x="176" y="4"/>
                  </a:lnTo>
                  <a:lnTo>
                    <a:pt x="136" y="15"/>
                  </a:lnTo>
                  <a:lnTo>
                    <a:pt x="86" y="33"/>
                  </a:lnTo>
                  <a:lnTo>
                    <a:pt x="50" y="66"/>
                  </a:lnTo>
                  <a:lnTo>
                    <a:pt x="22" y="99"/>
                  </a:lnTo>
                  <a:lnTo>
                    <a:pt x="6" y="145"/>
                  </a:lnTo>
                  <a:lnTo>
                    <a:pt x="0" y="189"/>
                  </a:lnTo>
                  <a:lnTo>
                    <a:pt x="9" y="237"/>
                  </a:lnTo>
                  <a:lnTo>
                    <a:pt x="22" y="285"/>
                  </a:lnTo>
                  <a:lnTo>
                    <a:pt x="50" y="330"/>
                  </a:lnTo>
                  <a:lnTo>
                    <a:pt x="81" y="375"/>
                  </a:lnTo>
                  <a:lnTo>
                    <a:pt x="125" y="419"/>
                  </a:lnTo>
                  <a:lnTo>
                    <a:pt x="169" y="457"/>
                  </a:lnTo>
                  <a:lnTo>
                    <a:pt x="217" y="488"/>
                  </a:lnTo>
                  <a:lnTo>
                    <a:pt x="266" y="514"/>
                  </a:lnTo>
                  <a:lnTo>
                    <a:pt x="310" y="534"/>
                  </a:lnTo>
                  <a:lnTo>
                    <a:pt x="369" y="549"/>
                  </a:lnTo>
                  <a:lnTo>
                    <a:pt x="437" y="568"/>
                  </a:lnTo>
                  <a:lnTo>
                    <a:pt x="516" y="581"/>
                  </a:lnTo>
                  <a:lnTo>
                    <a:pt x="595" y="577"/>
                  </a:lnTo>
                  <a:lnTo>
                    <a:pt x="668" y="55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15"/>
            <p:cNvSpPr>
              <a:spLocks/>
            </p:cNvSpPr>
            <p:nvPr/>
          </p:nvSpPr>
          <p:spPr bwMode="auto">
            <a:xfrm>
              <a:off x="1365" y="583"/>
              <a:ext cx="1413" cy="549"/>
            </a:xfrm>
            <a:custGeom>
              <a:avLst/>
              <a:gdLst>
                <a:gd name="T0" fmla="*/ 1412 w 1413"/>
                <a:gd name="T1" fmla="*/ 548 h 549"/>
                <a:gd name="T2" fmla="*/ 1316 w 1413"/>
                <a:gd name="T3" fmla="*/ 537 h 549"/>
                <a:gd name="T4" fmla="*/ 1237 w 1413"/>
                <a:gd name="T5" fmla="*/ 524 h 549"/>
                <a:gd name="T6" fmla="*/ 1179 w 1413"/>
                <a:gd name="T7" fmla="*/ 511 h 549"/>
                <a:gd name="T8" fmla="*/ 1118 w 1413"/>
                <a:gd name="T9" fmla="*/ 499 h 549"/>
                <a:gd name="T10" fmla="*/ 1060 w 1413"/>
                <a:gd name="T11" fmla="*/ 493 h 549"/>
                <a:gd name="T12" fmla="*/ 1000 w 1413"/>
                <a:gd name="T13" fmla="*/ 495 h 549"/>
                <a:gd name="T14" fmla="*/ 939 w 1413"/>
                <a:gd name="T15" fmla="*/ 499 h 549"/>
                <a:gd name="T16" fmla="*/ 894 w 1413"/>
                <a:gd name="T17" fmla="*/ 482 h 549"/>
                <a:gd name="T18" fmla="*/ 962 w 1413"/>
                <a:gd name="T19" fmla="*/ 440 h 549"/>
                <a:gd name="T20" fmla="*/ 1005 w 1413"/>
                <a:gd name="T21" fmla="*/ 411 h 549"/>
                <a:gd name="T22" fmla="*/ 1043 w 1413"/>
                <a:gd name="T23" fmla="*/ 381 h 549"/>
                <a:gd name="T24" fmla="*/ 1069 w 1413"/>
                <a:gd name="T25" fmla="*/ 348 h 549"/>
                <a:gd name="T26" fmla="*/ 962 w 1413"/>
                <a:gd name="T27" fmla="*/ 383 h 549"/>
                <a:gd name="T28" fmla="*/ 855 w 1413"/>
                <a:gd name="T29" fmla="*/ 418 h 549"/>
                <a:gd name="T30" fmla="*/ 783 w 1413"/>
                <a:gd name="T31" fmla="*/ 436 h 549"/>
                <a:gd name="T32" fmla="*/ 670 w 1413"/>
                <a:gd name="T33" fmla="*/ 449 h 549"/>
                <a:gd name="T34" fmla="*/ 597 w 1413"/>
                <a:gd name="T35" fmla="*/ 449 h 549"/>
                <a:gd name="T36" fmla="*/ 531 w 1413"/>
                <a:gd name="T37" fmla="*/ 444 h 549"/>
                <a:gd name="T38" fmla="*/ 486 w 1413"/>
                <a:gd name="T39" fmla="*/ 427 h 549"/>
                <a:gd name="T40" fmla="*/ 459 w 1413"/>
                <a:gd name="T41" fmla="*/ 407 h 549"/>
                <a:gd name="T42" fmla="*/ 527 w 1413"/>
                <a:gd name="T43" fmla="*/ 389 h 549"/>
                <a:gd name="T44" fmla="*/ 572 w 1413"/>
                <a:gd name="T45" fmla="*/ 365 h 549"/>
                <a:gd name="T46" fmla="*/ 599 w 1413"/>
                <a:gd name="T47" fmla="*/ 339 h 549"/>
                <a:gd name="T48" fmla="*/ 634 w 1413"/>
                <a:gd name="T49" fmla="*/ 308 h 549"/>
                <a:gd name="T50" fmla="*/ 544 w 1413"/>
                <a:gd name="T51" fmla="*/ 334 h 549"/>
                <a:gd name="T52" fmla="*/ 463 w 1413"/>
                <a:gd name="T53" fmla="*/ 348 h 549"/>
                <a:gd name="T54" fmla="*/ 378 w 1413"/>
                <a:gd name="T55" fmla="*/ 356 h 549"/>
                <a:gd name="T56" fmla="*/ 303 w 1413"/>
                <a:gd name="T57" fmla="*/ 352 h 549"/>
                <a:gd name="T58" fmla="*/ 254 w 1413"/>
                <a:gd name="T59" fmla="*/ 334 h 549"/>
                <a:gd name="T60" fmla="*/ 233 w 1413"/>
                <a:gd name="T61" fmla="*/ 312 h 549"/>
                <a:gd name="T62" fmla="*/ 281 w 1413"/>
                <a:gd name="T63" fmla="*/ 291 h 549"/>
                <a:gd name="T64" fmla="*/ 313 w 1413"/>
                <a:gd name="T65" fmla="*/ 269 h 549"/>
                <a:gd name="T66" fmla="*/ 341 w 1413"/>
                <a:gd name="T67" fmla="*/ 244 h 549"/>
                <a:gd name="T68" fmla="*/ 339 w 1413"/>
                <a:gd name="T69" fmla="*/ 229 h 549"/>
                <a:gd name="T70" fmla="*/ 262 w 1413"/>
                <a:gd name="T71" fmla="*/ 246 h 549"/>
                <a:gd name="T72" fmla="*/ 179 w 1413"/>
                <a:gd name="T73" fmla="*/ 255 h 549"/>
                <a:gd name="T74" fmla="*/ 109 w 1413"/>
                <a:gd name="T75" fmla="*/ 254 h 549"/>
                <a:gd name="T76" fmla="*/ 51 w 1413"/>
                <a:gd name="T77" fmla="*/ 244 h 549"/>
                <a:gd name="T78" fmla="*/ 19 w 1413"/>
                <a:gd name="T79" fmla="*/ 229 h 549"/>
                <a:gd name="T80" fmla="*/ 0 w 1413"/>
                <a:gd name="T81" fmla="*/ 205 h 549"/>
                <a:gd name="T82" fmla="*/ 120 w 1413"/>
                <a:gd name="T83" fmla="*/ 187 h 549"/>
                <a:gd name="T84" fmla="*/ 309 w 1413"/>
                <a:gd name="T85" fmla="*/ 156 h 549"/>
                <a:gd name="T86" fmla="*/ 544 w 1413"/>
                <a:gd name="T87" fmla="*/ 119 h 549"/>
                <a:gd name="T88" fmla="*/ 742 w 1413"/>
                <a:gd name="T89" fmla="*/ 71 h 549"/>
                <a:gd name="T90" fmla="*/ 926 w 1413"/>
                <a:gd name="T91" fmla="*/ 26 h 549"/>
                <a:gd name="T92" fmla="*/ 1020 w 1413"/>
                <a:gd name="T93" fmla="*/ 9 h 549"/>
                <a:gd name="T94" fmla="*/ 1098 w 1413"/>
                <a:gd name="T95" fmla="*/ 0 h 549"/>
                <a:gd name="T96" fmla="*/ 1165 w 1413"/>
                <a:gd name="T97" fmla="*/ 2 h 549"/>
                <a:gd name="T98" fmla="*/ 1211 w 1413"/>
                <a:gd name="T99" fmla="*/ 7 h 549"/>
                <a:gd name="T100" fmla="*/ 1254 w 1413"/>
                <a:gd name="T101" fmla="*/ 27 h 549"/>
                <a:gd name="T102" fmla="*/ 1288 w 1413"/>
                <a:gd name="T103" fmla="*/ 71 h 549"/>
                <a:gd name="T104" fmla="*/ 1301 w 1413"/>
                <a:gd name="T105" fmla="*/ 117 h 549"/>
                <a:gd name="T106" fmla="*/ 1316 w 1413"/>
                <a:gd name="T107" fmla="*/ 148 h 549"/>
                <a:gd name="T108" fmla="*/ 1344 w 1413"/>
                <a:gd name="T109" fmla="*/ 159 h 549"/>
                <a:gd name="T110" fmla="*/ 1384 w 1413"/>
                <a:gd name="T111" fmla="*/ 156 h 549"/>
                <a:gd name="T112" fmla="*/ 1412 w 1413"/>
                <a:gd name="T113" fmla="*/ 145 h 549"/>
                <a:gd name="T114" fmla="*/ 1412 w 1413"/>
                <a:gd name="T115" fmla="*/ 548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13" h="549">
                  <a:moveTo>
                    <a:pt x="1412" y="548"/>
                  </a:moveTo>
                  <a:lnTo>
                    <a:pt x="1316" y="537"/>
                  </a:lnTo>
                  <a:lnTo>
                    <a:pt x="1237" y="524"/>
                  </a:lnTo>
                  <a:lnTo>
                    <a:pt x="1179" y="511"/>
                  </a:lnTo>
                  <a:lnTo>
                    <a:pt x="1118" y="499"/>
                  </a:lnTo>
                  <a:lnTo>
                    <a:pt x="1060" y="493"/>
                  </a:lnTo>
                  <a:lnTo>
                    <a:pt x="1000" y="495"/>
                  </a:lnTo>
                  <a:lnTo>
                    <a:pt x="939" y="499"/>
                  </a:lnTo>
                  <a:lnTo>
                    <a:pt x="894" y="482"/>
                  </a:lnTo>
                  <a:lnTo>
                    <a:pt x="962" y="440"/>
                  </a:lnTo>
                  <a:lnTo>
                    <a:pt x="1005" y="411"/>
                  </a:lnTo>
                  <a:lnTo>
                    <a:pt x="1043" y="381"/>
                  </a:lnTo>
                  <a:lnTo>
                    <a:pt x="1069" y="348"/>
                  </a:lnTo>
                  <a:lnTo>
                    <a:pt x="962" y="383"/>
                  </a:lnTo>
                  <a:lnTo>
                    <a:pt x="855" y="418"/>
                  </a:lnTo>
                  <a:lnTo>
                    <a:pt x="783" y="436"/>
                  </a:lnTo>
                  <a:lnTo>
                    <a:pt x="670" y="449"/>
                  </a:lnTo>
                  <a:lnTo>
                    <a:pt x="597" y="449"/>
                  </a:lnTo>
                  <a:lnTo>
                    <a:pt x="531" y="444"/>
                  </a:lnTo>
                  <a:lnTo>
                    <a:pt x="486" y="427"/>
                  </a:lnTo>
                  <a:lnTo>
                    <a:pt x="459" y="407"/>
                  </a:lnTo>
                  <a:lnTo>
                    <a:pt x="527" y="389"/>
                  </a:lnTo>
                  <a:lnTo>
                    <a:pt x="572" y="365"/>
                  </a:lnTo>
                  <a:lnTo>
                    <a:pt x="599" y="339"/>
                  </a:lnTo>
                  <a:lnTo>
                    <a:pt x="634" y="308"/>
                  </a:lnTo>
                  <a:lnTo>
                    <a:pt x="544" y="334"/>
                  </a:lnTo>
                  <a:lnTo>
                    <a:pt x="463" y="348"/>
                  </a:lnTo>
                  <a:lnTo>
                    <a:pt x="378" y="356"/>
                  </a:lnTo>
                  <a:lnTo>
                    <a:pt x="303" y="352"/>
                  </a:lnTo>
                  <a:lnTo>
                    <a:pt x="254" y="334"/>
                  </a:lnTo>
                  <a:lnTo>
                    <a:pt x="233" y="312"/>
                  </a:lnTo>
                  <a:lnTo>
                    <a:pt x="281" y="291"/>
                  </a:lnTo>
                  <a:lnTo>
                    <a:pt x="313" y="269"/>
                  </a:lnTo>
                  <a:lnTo>
                    <a:pt x="341" y="244"/>
                  </a:lnTo>
                  <a:lnTo>
                    <a:pt x="339" y="229"/>
                  </a:lnTo>
                  <a:lnTo>
                    <a:pt x="262" y="246"/>
                  </a:lnTo>
                  <a:lnTo>
                    <a:pt x="179" y="255"/>
                  </a:lnTo>
                  <a:lnTo>
                    <a:pt x="109" y="254"/>
                  </a:lnTo>
                  <a:lnTo>
                    <a:pt x="51" y="244"/>
                  </a:lnTo>
                  <a:lnTo>
                    <a:pt x="19" y="229"/>
                  </a:lnTo>
                  <a:lnTo>
                    <a:pt x="0" y="205"/>
                  </a:lnTo>
                  <a:lnTo>
                    <a:pt x="120" y="187"/>
                  </a:lnTo>
                  <a:lnTo>
                    <a:pt x="309" y="156"/>
                  </a:lnTo>
                  <a:lnTo>
                    <a:pt x="544" y="119"/>
                  </a:lnTo>
                  <a:lnTo>
                    <a:pt x="742" y="71"/>
                  </a:lnTo>
                  <a:lnTo>
                    <a:pt x="926" y="26"/>
                  </a:lnTo>
                  <a:lnTo>
                    <a:pt x="1020" y="9"/>
                  </a:lnTo>
                  <a:lnTo>
                    <a:pt x="1098" y="0"/>
                  </a:lnTo>
                  <a:lnTo>
                    <a:pt x="1165" y="2"/>
                  </a:lnTo>
                  <a:lnTo>
                    <a:pt x="1211" y="7"/>
                  </a:lnTo>
                  <a:lnTo>
                    <a:pt x="1254" y="27"/>
                  </a:lnTo>
                  <a:lnTo>
                    <a:pt x="1288" y="71"/>
                  </a:lnTo>
                  <a:lnTo>
                    <a:pt x="1301" y="117"/>
                  </a:lnTo>
                  <a:lnTo>
                    <a:pt x="1316" y="148"/>
                  </a:lnTo>
                  <a:lnTo>
                    <a:pt x="1344" y="159"/>
                  </a:lnTo>
                  <a:lnTo>
                    <a:pt x="1384" y="156"/>
                  </a:lnTo>
                  <a:lnTo>
                    <a:pt x="1412" y="145"/>
                  </a:lnTo>
                  <a:lnTo>
                    <a:pt x="1412" y="54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Oval 16"/>
            <p:cNvSpPr>
              <a:spLocks noChangeArrowheads="1"/>
            </p:cNvSpPr>
            <p:nvPr/>
          </p:nvSpPr>
          <p:spPr bwMode="auto">
            <a:xfrm>
              <a:off x="2785" y="355"/>
              <a:ext cx="187" cy="19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Freeform 17"/>
            <p:cNvSpPr>
              <a:spLocks/>
            </p:cNvSpPr>
            <p:nvPr/>
          </p:nvSpPr>
          <p:spPr bwMode="auto">
            <a:xfrm>
              <a:off x="2976" y="583"/>
              <a:ext cx="1413" cy="549"/>
            </a:xfrm>
            <a:custGeom>
              <a:avLst/>
              <a:gdLst>
                <a:gd name="T0" fmla="*/ 0 w 1413"/>
                <a:gd name="T1" fmla="*/ 548 h 549"/>
                <a:gd name="T2" fmla="*/ 96 w 1413"/>
                <a:gd name="T3" fmla="*/ 537 h 549"/>
                <a:gd name="T4" fmla="*/ 175 w 1413"/>
                <a:gd name="T5" fmla="*/ 524 h 549"/>
                <a:gd name="T6" fmla="*/ 233 w 1413"/>
                <a:gd name="T7" fmla="*/ 511 h 549"/>
                <a:gd name="T8" fmla="*/ 294 w 1413"/>
                <a:gd name="T9" fmla="*/ 499 h 549"/>
                <a:gd name="T10" fmla="*/ 352 w 1413"/>
                <a:gd name="T11" fmla="*/ 493 h 549"/>
                <a:gd name="T12" fmla="*/ 412 w 1413"/>
                <a:gd name="T13" fmla="*/ 495 h 549"/>
                <a:gd name="T14" fmla="*/ 473 w 1413"/>
                <a:gd name="T15" fmla="*/ 499 h 549"/>
                <a:gd name="T16" fmla="*/ 518 w 1413"/>
                <a:gd name="T17" fmla="*/ 482 h 549"/>
                <a:gd name="T18" fmla="*/ 450 w 1413"/>
                <a:gd name="T19" fmla="*/ 440 h 549"/>
                <a:gd name="T20" fmla="*/ 407 w 1413"/>
                <a:gd name="T21" fmla="*/ 411 h 549"/>
                <a:gd name="T22" fmla="*/ 369 w 1413"/>
                <a:gd name="T23" fmla="*/ 381 h 549"/>
                <a:gd name="T24" fmla="*/ 343 w 1413"/>
                <a:gd name="T25" fmla="*/ 348 h 549"/>
                <a:gd name="T26" fmla="*/ 450 w 1413"/>
                <a:gd name="T27" fmla="*/ 383 h 549"/>
                <a:gd name="T28" fmla="*/ 557 w 1413"/>
                <a:gd name="T29" fmla="*/ 418 h 549"/>
                <a:gd name="T30" fmla="*/ 629 w 1413"/>
                <a:gd name="T31" fmla="*/ 436 h 549"/>
                <a:gd name="T32" fmla="*/ 742 w 1413"/>
                <a:gd name="T33" fmla="*/ 449 h 549"/>
                <a:gd name="T34" fmla="*/ 815 w 1413"/>
                <a:gd name="T35" fmla="*/ 449 h 549"/>
                <a:gd name="T36" fmla="*/ 881 w 1413"/>
                <a:gd name="T37" fmla="*/ 444 h 549"/>
                <a:gd name="T38" fmla="*/ 926 w 1413"/>
                <a:gd name="T39" fmla="*/ 427 h 549"/>
                <a:gd name="T40" fmla="*/ 953 w 1413"/>
                <a:gd name="T41" fmla="*/ 407 h 549"/>
                <a:gd name="T42" fmla="*/ 885 w 1413"/>
                <a:gd name="T43" fmla="*/ 389 h 549"/>
                <a:gd name="T44" fmla="*/ 840 w 1413"/>
                <a:gd name="T45" fmla="*/ 365 h 549"/>
                <a:gd name="T46" fmla="*/ 809 w 1413"/>
                <a:gd name="T47" fmla="*/ 339 h 549"/>
                <a:gd name="T48" fmla="*/ 778 w 1413"/>
                <a:gd name="T49" fmla="*/ 308 h 549"/>
                <a:gd name="T50" fmla="*/ 868 w 1413"/>
                <a:gd name="T51" fmla="*/ 334 h 549"/>
                <a:gd name="T52" fmla="*/ 949 w 1413"/>
                <a:gd name="T53" fmla="*/ 348 h 549"/>
                <a:gd name="T54" fmla="*/ 1034 w 1413"/>
                <a:gd name="T55" fmla="*/ 356 h 549"/>
                <a:gd name="T56" fmla="*/ 1109 w 1413"/>
                <a:gd name="T57" fmla="*/ 352 h 549"/>
                <a:gd name="T58" fmla="*/ 1158 w 1413"/>
                <a:gd name="T59" fmla="*/ 334 h 549"/>
                <a:gd name="T60" fmla="*/ 1179 w 1413"/>
                <a:gd name="T61" fmla="*/ 312 h 549"/>
                <a:gd name="T62" fmla="*/ 1131 w 1413"/>
                <a:gd name="T63" fmla="*/ 291 h 549"/>
                <a:gd name="T64" fmla="*/ 1099 w 1413"/>
                <a:gd name="T65" fmla="*/ 269 h 549"/>
                <a:gd name="T66" fmla="*/ 1071 w 1413"/>
                <a:gd name="T67" fmla="*/ 244 h 549"/>
                <a:gd name="T68" fmla="*/ 1073 w 1413"/>
                <a:gd name="T69" fmla="*/ 229 h 549"/>
                <a:gd name="T70" fmla="*/ 1150 w 1413"/>
                <a:gd name="T71" fmla="*/ 246 h 549"/>
                <a:gd name="T72" fmla="*/ 1233 w 1413"/>
                <a:gd name="T73" fmla="*/ 255 h 549"/>
                <a:gd name="T74" fmla="*/ 1311 w 1413"/>
                <a:gd name="T75" fmla="*/ 253 h 549"/>
                <a:gd name="T76" fmla="*/ 1361 w 1413"/>
                <a:gd name="T77" fmla="*/ 244 h 549"/>
                <a:gd name="T78" fmla="*/ 1393 w 1413"/>
                <a:gd name="T79" fmla="*/ 229 h 549"/>
                <a:gd name="T80" fmla="*/ 1412 w 1413"/>
                <a:gd name="T81" fmla="*/ 205 h 549"/>
                <a:gd name="T82" fmla="*/ 1292 w 1413"/>
                <a:gd name="T83" fmla="*/ 187 h 549"/>
                <a:gd name="T84" fmla="*/ 1087 w 1413"/>
                <a:gd name="T85" fmla="*/ 158 h 549"/>
                <a:gd name="T86" fmla="*/ 868 w 1413"/>
                <a:gd name="T87" fmla="*/ 119 h 549"/>
                <a:gd name="T88" fmla="*/ 670 w 1413"/>
                <a:gd name="T89" fmla="*/ 71 h 549"/>
                <a:gd name="T90" fmla="*/ 486 w 1413"/>
                <a:gd name="T91" fmla="*/ 26 h 549"/>
                <a:gd name="T92" fmla="*/ 392 w 1413"/>
                <a:gd name="T93" fmla="*/ 9 h 549"/>
                <a:gd name="T94" fmla="*/ 314 w 1413"/>
                <a:gd name="T95" fmla="*/ 0 h 549"/>
                <a:gd name="T96" fmla="*/ 247 w 1413"/>
                <a:gd name="T97" fmla="*/ 2 h 549"/>
                <a:gd name="T98" fmla="*/ 201 w 1413"/>
                <a:gd name="T99" fmla="*/ 7 h 549"/>
                <a:gd name="T100" fmla="*/ 158 w 1413"/>
                <a:gd name="T101" fmla="*/ 27 h 549"/>
                <a:gd name="T102" fmla="*/ 124 w 1413"/>
                <a:gd name="T103" fmla="*/ 71 h 549"/>
                <a:gd name="T104" fmla="*/ 111 w 1413"/>
                <a:gd name="T105" fmla="*/ 117 h 549"/>
                <a:gd name="T106" fmla="*/ 96 w 1413"/>
                <a:gd name="T107" fmla="*/ 148 h 549"/>
                <a:gd name="T108" fmla="*/ 68 w 1413"/>
                <a:gd name="T109" fmla="*/ 159 h 549"/>
                <a:gd name="T110" fmla="*/ 28 w 1413"/>
                <a:gd name="T111" fmla="*/ 156 h 549"/>
                <a:gd name="T112" fmla="*/ 0 w 1413"/>
                <a:gd name="T113" fmla="*/ 145 h 549"/>
                <a:gd name="T114" fmla="*/ 0 w 1413"/>
                <a:gd name="T115" fmla="*/ 548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13" h="549">
                  <a:moveTo>
                    <a:pt x="0" y="548"/>
                  </a:moveTo>
                  <a:lnTo>
                    <a:pt x="96" y="537"/>
                  </a:lnTo>
                  <a:lnTo>
                    <a:pt x="175" y="524"/>
                  </a:lnTo>
                  <a:lnTo>
                    <a:pt x="233" y="511"/>
                  </a:lnTo>
                  <a:lnTo>
                    <a:pt x="294" y="499"/>
                  </a:lnTo>
                  <a:lnTo>
                    <a:pt x="352" y="493"/>
                  </a:lnTo>
                  <a:lnTo>
                    <a:pt x="412" y="495"/>
                  </a:lnTo>
                  <a:lnTo>
                    <a:pt x="473" y="499"/>
                  </a:lnTo>
                  <a:lnTo>
                    <a:pt x="518" y="482"/>
                  </a:lnTo>
                  <a:lnTo>
                    <a:pt x="450" y="440"/>
                  </a:lnTo>
                  <a:lnTo>
                    <a:pt x="407" y="411"/>
                  </a:lnTo>
                  <a:lnTo>
                    <a:pt x="369" y="381"/>
                  </a:lnTo>
                  <a:lnTo>
                    <a:pt x="343" y="348"/>
                  </a:lnTo>
                  <a:lnTo>
                    <a:pt x="450" y="383"/>
                  </a:lnTo>
                  <a:lnTo>
                    <a:pt x="557" y="418"/>
                  </a:lnTo>
                  <a:lnTo>
                    <a:pt x="629" y="436"/>
                  </a:lnTo>
                  <a:lnTo>
                    <a:pt x="742" y="449"/>
                  </a:lnTo>
                  <a:lnTo>
                    <a:pt x="815" y="449"/>
                  </a:lnTo>
                  <a:lnTo>
                    <a:pt x="881" y="444"/>
                  </a:lnTo>
                  <a:lnTo>
                    <a:pt x="926" y="427"/>
                  </a:lnTo>
                  <a:lnTo>
                    <a:pt x="953" y="407"/>
                  </a:lnTo>
                  <a:lnTo>
                    <a:pt x="885" y="389"/>
                  </a:lnTo>
                  <a:lnTo>
                    <a:pt x="840" y="365"/>
                  </a:lnTo>
                  <a:lnTo>
                    <a:pt x="809" y="339"/>
                  </a:lnTo>
                  <a:lnTo>
                    <a:pt x="778" y="308"/>
                  </a:lnTo>
                  <a:lnTo>
                    <a:pt x="868" y="334"/>
                  </a:lnTo>
                  <a:lnTo>
                    <a:pt x="949" y="348"/>
                  </a:lnTo>
                  <a:lnTo>
                    <a:pt x="1034" y="356"/>
                  </a:lnTo>
                  <a:lnTo>
                    <a:pt x="1109" y="352"/>
                  </a:lnTo>
                  <a:lnTo>
                    <a:pt x="1158" y="334"/>
                  </a:lnTo>
                  <a:lnTo>
                    <a:pt x="1179" y="312"/>
                  </a:lnTo>
                  <a:lnTo>
                    <a:pt x="1131" y="291"/>
                  </a:lnTo>
                  <a:lnTo>
                    <a:pt x="1099" y="269"/>
                  </a:lnTo>
                  <a:lnTo>
                    <a:pt x="1071" y="244"/>
                  </a:lnTo>
                  <a:lnTo>
                    <a:pt x="1073" y="229"/>
                  </a:lnTo>
                  <a:lnTo>
                    <a:pt x="1150" y="246"/>
                  </a:lnTo>
                  <a:lnTo>
                    <a:pt x="1233" y="255"/>
                  </a:lnTo>
                  <a:lnTo>
                    <a:pt x="1311" y="253"/>
                  </a:lnTo>
                  <a:lnTo>
                    <a:pt x="1361" y="244"/>
                  </a:lnTo>
                  <a:lnTo>
                    <a:pt x="1393" y="229"/>
                  </a:lnTo>
                  <a:lnTo>
                    <a:pt x="1412" y="205"/>
                  </a:lnTo>
                  <a:lnTo>
                    <a:pt x="1292" y="187"/>
                  </a:lnTo>
                  <a:lnTo>
                    <a:pt x="1087" y="158"/>
                  </a:lnTo>
                  <a:lnTo>
                    <a:pt x="868" y="119"/>
                  </a:lnTo>
                  <a:lnTo>
                    <a:pt x="670" y="71"/>
                  </a:lnTo>
                  <a:lnTo>
                    <a:pt x="486" y="26"/>
                  </a:lnTo>
                  <a:lnTo>
                    <a:pt x="392" y="9"/>
                  </a:lnTo>
                  <a:lnTo>
                    <a:pt x="314" y="0"/>
                  </a:lnTo>
                  <a:lnTo>
                    <a:pt x="247" y="2"/>
                  </a:lnTo>
                  <a:lnTo>
                    <a:pt x="201" y="7"/>
                  </a:lnTo>
                  <a:lnTo>
                    <a:pt x="158" y="27"/>
                  </a:lnTo>
                  <a:lnTo>
                    <a:pt x="124" y="71"/>
                  </a:lnTo>
                  <a:lnTo>
                    <a:pt x="111" y="117"/>
                  </a:lnTo>
                  <a:lnTo>
                    <a:pt x="96" y="148"/>
                  </a:lnTo>
                  <a:lnTo>
                    <a:pt x="68" y="159"/>
                  </a:lnTo>
                  <a:lnTo>
                    <a:pt x="28" y="156"/>
                  </a:lnTo>
                  <a:lnTo>
                    <a:pt x="0" y="145"/>
                  </a:lnTo>
                  <a:lnTo>
                    <a:pt x="0" y="54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656212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solidFill>
            <a:schemeClr val="accent2"/>
          </a:soli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bg2"/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bg2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bg2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bg2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bg2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bg2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bg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bg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bg2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6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40438" y="1501023"/>
            <a:ext cx="8534400" cy="88855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training module for EMTs and AEMTs in South Carolina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2707" y="288339"/>
            <a:ext cx="10972800" cy="1330911"/>
          </a:xfrm>
        </p:spPr>
        <p:txBody>
          <a:bodyPr>
            <a:noAutofit/>
          </a:bodyPr>
          <a:lstStyle/>
          <a:p>
            <a:pPr algn="ctr"/>
            <a:r>
              <a:rPr lang="en-US" sz="6600" dirty="0" smtClean="0">
                <a:solidFill>
                  <a:srgbClr val="FF0000"/>
                </a:solidFill>
              </a:rPr>
              <a:t>Anaphylaxis &amp; epinephrine</a:t>
            </a:r>
            <a:endParaRPr lang="en-US" sz="66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07" y="5386451"/>
            <a:ext cx="1962613" cy="775452"/>
          </a:xfrm>
          <a:prstGeom prst="rect">
            <a:avLst/>
          </a:prstGeom>
          <a:effectLst>
            <a:outerShdw blurRad="50800" dist="25400" dir="3000000" algn="ctr" rotWithShape="0">
              <a:schemeClr val="bg1">
                <a:alpha val="43000"/>
              </a:scheme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0719213" y="6230873"/>
            <a:ext cx="1234626" cy="276999"/>
          </a:xfrm>
          <a:prstGeom prst="rect">
            <a:avLst/>
          </a:prstGeom>
          <a:noFill/>
          <a:effectLst>
            <a:outerShdw blurRad="76200" dist="50800" dir="30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Bureau of EMS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2707" y="6176854"/>
            <a:ext cx="1996059" cy="230832"/>
          </a:xfrm>
          <a:prstGeom prst="rect">
            <a:avLst/>
          </a:prstGeom>
          <a:noFill/>
          <a:effectLst>
            <a:outerShdw blurRad="50800" dist="38100" dir="3000000" algn="ctr" rotWithShape="0">
              <a:srgbClr val="000000">
                <a:alpha val="43137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00B0F0"/>
                </a:solidFill>
              </a:rPr>
              <a:t>Healthy People. </a:t>
            </a:r>
            <a:r>
              <a:rPr lang="en-US" sz="900" dirty="0" smtClean="0">
                <a:solidFill>
                  <a:srgbClr val="92D050"/>
                </a:solidFill>
              </a:rPr>
              <a:t>Healthy Communities.</a:t>
            </a:r>
            <a:endParaRPr lang="en-US" sz="900" dirty="0">
              <a:solidFill>
                <a:srgbClr val="92D05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213" y="4972186"/>
            <a:ext cx="1179469" cy="1258687"/>
          </a:xfrm>
          <a:prstGeom prst="rect">
            <a:avLst/>
          </a:prstGeom>
          <a:effectLst>
            <a:outerShdw blurRad="152400" dist="152400" dir="3000000" algn="ctr" rotWithShape="0">
              <a:schemeClr val="bg1">
                <a:alpha val="75000"/>
              </a:schemeClr>
            </a:outerShdw>
            <a:softEdge rad="25400"/>
          </a:effectLst>
        </p:spPr>
      </p:pic>
      <p:pic>
        <p:nvPicPr>
          <p:cNvPr id="18" name="Picture 4" descr="http://cdn1.bigcommerce.com/server4100/0ab65/products/946/images/882/Epinephrine_ampule__00542.1359389252.1280.1280.jpg?c=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548725">
            <a:off x="3697965" y="2400345"/>
            <a:ext cx="617233" cy="2724338"/>
          </a:xfrm>
          <a:prstGeom prst="rect">
            <a:avLst/>
          </a:prstGeom>
          <a:noFill/>
          <a:effectLst>
            <a:outerShdw blurRad="114300" dist="190500" dir="66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9852">
            <a:off x="6978229" y="2238007"/>
            <a:ext cx="4037896" cy="3768702"/>
          </a:xfrm>
          <a:prstGeom prst="rect">
            <a:avLst/>
          </a:prstGeom>
          <a:effectLst>
            <a:outerShdw blurRad="114300" dist="203200" dir="72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5" name="Picture 2" descr="http://cdn2.bigcommerce.com/n-arxsrf/kjner/products/1846/images/925/EPINEPHRINE__68412.1382707673.195.195.jpg?c=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15" y="2492949"/>
            <a:ext cx="1653551" cy="2480328"/>
          </a:xfrm>
          <a:prstGeom prst="rect">
            <a:avLst/>
          </a:prstGeom>
          <a:noFill/>
          <a:effectLst>
            <a:outerShdw blurRad="139700" dist="266700" dir="7800000" algn="ctr" rotWithShape="0">
              <a:srgbClr val="000000">
                <a:alpha val="43137"/>
              </a:srgbClr>
            </a:outerShdw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680" y="3226048"/>
            <a:ext cx="2094751" cy="2094751"/>
          </a:xfrm>
          <a:prstGeom prst="rect">
            <a:avLst/>
          </a:prstGeom>
          <a:effectLst>
            <a:outerShdw blurRad="127000" dist="127000" dir="300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764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583" y="161060"/>
            <a:ext cx="10972800" cy="865606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Emergency Anaphylaxis Kit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514" y="2661849"/>
            <a:ext cx="4462349" cy="2644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39700" dist="177800" dir="30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727388" y="1884204"/>
            <a:ext cx="624971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ANAPHYLAXIS EMERGENCIES ONLY 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Contents</a:t>
            </a:r>
          </a:p>
          <a:p>
            <a:endParaRPr lang="en-US" sz="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1 - Tuberculin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syringe 1 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mL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2 - 20-22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gauge 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– 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1½” needles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2 - Alcohol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Preps</a:t>
            </a:r>
          </a:p>
          <a:p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1 - Epinephrine 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Ampule/Vial  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1:1,000 – 1mg/1mL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Assembled by: SCXXXXXX</a:t>
            </a:r>
          </a:p>
          <a:p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Expiration Date: _____________</a:t>
            </a:r>
          </a:p>
        </p:txBody>
      </p:sp>
      <p:sp>
        <p:nvSpPr>
          <p:cNvPr id="3" name="Oval 2"/>
          <p:cNvSpPr/>
          <p:nvPr/>
        </p:nvSpPr>
        <p:spPr>
          <a:xfrm>
            <a:off x="4069798" y="1247864"/>
            <a:ext cx="1441370" cy="1147085"/>
          </a:xfrm>
          <a:prstGeom prst="ellipse">
            <a:avLst/>
          </a:prstGeom>
          <a:solidFill>
            <a:srgbClr val="FF0000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effectLst>
                  <a:outerShdw blurRad="50800" dist="25400" dir="5400000" algn="ctr" rotWithShape="0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LABEL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  <a:effectLst>
                  <a:outerShdw blurRad="50800" dist="25400" dir="5400000" algn="ctr" rotWithShape="0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REQUIRED!</a:t>
            </a:r>
            <a:endParaRPr lang="en-US" sz="1400" b="1" dirty="0">
              <a:solidFill>
                <a:schemeClr val="tx1"/>
              </a:solidFill>
              <a:effectLst>
                <a:outerShdw blurRad="50800" dist="25400" dir="5400000" algn="ctr" rotWithShape="0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cxnSp>
        <p:nvCxnSpPr>
          <p:cNvPr id="6" name="Straight Arrow Connector 5"/>
          <p:cNvCxnSpPr>
            <a:stCxn id="3" idx="6"/>
          </p:cNvCxnSpPr>
          <p:nvPr/>
        </p:nvCxnSpPr>
        <p:spPr>
          <a:xfrm>
            <a:off x="5511168" y="1821407"/>
            <a:ext cx="785421" cy="296642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3969145" y="5548977"/>
            <a:ext cx="1441370" cy="1147085"/>
          </a:xfrm>
          <a:prstGeom prst="ellipse">
            <a:avLst/>
          </a:prstGeom>
          <a:solidFill>
            <a:srgbClr val="FF0000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effectLst>
                  <a:outerShdw blurRad="50800" dist="25400" dir="5400000" algn="ctr" rotWithShape="0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EPI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  <a:effectLst>
                  <a:outerShdw blurRad="50800" dist="25400" dir="5400000" algn="ctr" rotWithShape="0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Expiration</a:t>
            </a:r>
            <a:endParaRPr lang="en-US" sz="1400" b="1" dirty="0">
              <a:solidFill>
                <a:schemeClr val="tx1"/>
              </a:solidFill>
              <a:effectLst>
                <a:outerShdw blurRad="50800" dist="25400" dir="5400000" algn="ctr" rotWithShape="0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cxnSp>
        <p:nvCxnSpPr>
          <p:cNvPr id="11" name="Straight Arrow Connector 10"/>
          <p:cNvCxnSpPr>
            <a:stCxn id="10" idx="6"/>
          </p:cNvCxnSpPr>
          <p:nvPr/>
        </p:nvCxnSpPr>
        <p:spPr>
          <a:xfrm flipV="1">
            <a:off x="5410515" y="5423634"/>
            <a:ext cx="2576489" cy="698886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3284377" y="2118049"/>
            <a:ext cx="886407" cy="1658980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0" idx="1"/>
          </p:cNvCxnSpPr>
          <p:nvPr/>
        </p:nvCxnSpPr>
        <p:spPr>
          <a:xfrm flipH="1" flipV="1">
            <a:off x="3396343" y="4647214"/>
            <a:ext cx="783886" cy="1069750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057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715" y="116168"/>
            <a:ext cx="10972800" cy="11430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Equipment Needed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30136" y="1259168"/>
            <a:ext cx="7554686" cy="470916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mL (cc) Tuberculin syringe 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– 22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gauge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– 1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½” needle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Alcohol Prep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mL (cc) Ampoule or Vial Epinephrine 1:1,000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Approved Sharps Container   </a:t>
            </a: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4" descr="http://cdn1.bigcommerce.com/server4100/0ab65/products/946/images/882/Epinephrine_ampule__00542.1359389252.1280.1280.jpg?c=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408997">
            <a:off x="1077179" y="3607350"/>
            <a:ext cx="488596" cy="2162537"/>
          </a:xfrm>
          <a:prstGeom prst="rect">
            <a:avLst/>
          </a:prstGeom>
          <a:noFill/>
          <a:effectLst>
            <a:outerShdw blurRad="114300" dist="203200" dir="72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8380" y="4180758"/>
            <a:ext cx="2426144" cy="2265509"/>
          </a:xfrm>
          <a:prstGeom prst="rect">
            <a:avLst/>
          </a:prstGeom>
          <a:effectLst>
            <a:outerShdw blurRad="139700" dist="215900" dir="5400000" algn="ctr" rotWithShape="0">
              <a:srgbClr val="000000">
                <a:alpha val="43137"/>
              </a:srgbClr>
            </a:outerShdw>
          </a:effectLst>
          <a:scene3d>
            <a:camera prst="orthographicFront">
              <a:rot lat="2400000" lon="0" rev="0"/>
            </a:camera>
            <a:lightRig rig="threePt" dir="t"/>
          </a:scene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484" y="4145082"/>
            <a:ext cx="2094751" cy="2094751"/>
          </a:xfrm>
          <a:prstGeom prst="rect">
            <a:avLst/>
          </a:prstGeom>
          <a:effectLst>
            <a:outerShdw blurRad="127000" dist="127000" dir="30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75295">
            <a:off x="7909233" y="2083278"/>
            <a:ext cx="4037896" cy="3768702"/>
          </a:xfrm>
          <a:prstGeom prst="rect">
            <a:avLst/>
          </a:prstGeom>
          <a:effectLst>
            <a:outerShdw blurRad="114300" dist="203200" dir="72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1" name="Picture 2" descr="http://cdn2.bigcommerce.com/n-arxsrf/kjner/products/1846/images/925/EPINEPHRINE__68412.1382707673.195.195.jpg?c=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984" y="4073348"/>
            <a:ext cx="1653551" cy="2480328"/>
          </a:xfrm>
          <a:prstGeom prst="rect">
            <a:avLst/>
          </a:prstGeom>
          <a:noFill/>
          <a:effectLst>
            <a:outerShdw blurRad="139700" dist="266700" dir="7800000" algn="ctr" rotWithShape="0">
              <a:srgbClr val="000000">
                <a:alpha val="43137"/>
              </a:srgbClr>
            </a:outerShdw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9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Sharps Containers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121" y="1585524"/>
            <a:ext cx="6981825" cy="4638675"/>
          </a:xfrm>
          <a:prstGeom prst="rect">
            <a:avLst/>
          </a:prstGeom>
          <a:effectLst>
            <a:outerShdw blurRad="139700" dist="254000" dir="30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5" b="24422"/>
          <a:stretch/>
        </p:blipFill>
        <p:spPr>
          <a:xfrm>
            <a:off x="5182572" y="4982546"/>
            <a:ext cx="1826856" cy="914400"/>
          </a:xfrm>
          <a:prstGeom prst="rect">
            <a:avLst/>
          </a:prstGeom>
          <a:effectLst>
            <a:outerShdw blurRad="88900" dist="76200" dir="300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798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8793533">
            <a:off x="3792303" y="2010080"/>
            <a:ext cx="4224325" cy="404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1 mL Syringe Markings 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67600" y="2932671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Adult Dose Mark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68412" y="3810000"/>
            <a:ext cx="42329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Each number is 0.1 cc or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0.1 mL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the </a:t>
            </a:r>
            <a:r>
              <a:rPr 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Pediatric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dose is 0.15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mL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(midway between 0 and 0.3 and the </a:t>
            </a:r>
            <a:r>
              <a:rPr 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Adult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0.3 m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05000" y="1752600"/>
            <a:ext cx="2362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 you draw fluid into the syringe you are using the tip of the plunger as the measuring point. </a:t>
            </a:r>
          </a:p>
        </p:txBody>
      </p:sp>
      <p:sp>
        <p:nvSpPr>
          <p:cNvPr id="11" name="Cloud Callout 10">
            <a:hlinkClick r:id="" action="ppaction://noaction" highlightClick="1"/>
          </p:cNvPr>
          <p:cNvSpPr/>
          <p:nvPr/>
        </p:nvSpPr>
        <p:spPr>
          <a:xfrm>
            <a:off x="1104900" y="1221507"/>
            <a:ext cx="3429000" cy="2743200"/>
          </a:xfrm>
          <a:prstGeom prst="cloudCallout">
            <a:avLst>
              <a:gd name="adj1" fmla="val 68691"/>
              <a:gd name="adj2" fmla="val -9881"/>
            </a:avLst>
          </a:prstGeom>
          <a:solidFill>
            <a:schemeClr val="tx1">
              <a:alpha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" name="Elbow Connector 11"/>
          <p:cNvCxnSpPr/>
          <p:nvPr/>
        </p:nvCxnSpPr>
        <p:spPr>
          <a:xfrm>
            <a:off x="6019800" y="2406759"/>
            <a:ext cx="1447800" cy="290064"/>
          </a:xfrm>
          <a:prstGeom prst="bentConnector3">
            <a:avLst>
              <a:gd name="adj1" fmla="val 50000"/>
            </a:avLst>
          </a:prstGeom>
          <a:ln w="412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467600" y="2496768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33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Pediatric Dose Mark</a:t>
            </a:r>
          </a:p>
        </p:txBody>
      </p:sp>
      <p:cxnSp>
        <p:nvCxnSpPr>
          <p:cNvPr id="14" name="Elbow Connector 13"/>
          <p:cNvCxnSpPr/>
          <p:nvPr/>
        </p:nvCxnSpPr>
        <p:spPr>
          <a:xfrm>
            <a:off x="6019800" y="2845199"/>
            <a:ext cx="1447800" cy="283003"/>
          </a:xfrm>
          <a:prstGeom prst="bentConnector3">
            <a:avLst>
              <a:gd name="adj1" fmla="val 50000"/>
            </a:avLst>
          </a:prstGeom>
          <a:ln w="412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300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Epinephrine 1:1,000 usp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21508" name="Picture 4" descr="http://cdn1.bigcommerce.com/server4100/0ab65/products/946/images/882/Epinephrine_ampule__00542.1359389252.1280.1280.jpg?c=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408997">
            <a:off x="3289284" y="2116513"/>
            <a:ext cx="890396" cy="3930025"/>
          </a:xfrm>
          <a:prstGeom prst="rect">
            <a:avLst/>
          </a:prstGeom>
          <a:noFill/>
          <a:effectLst>
            <a:outerShdw blurRad="114300" dist="203200" dir="72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167923" y="2604796"/>
            <a:ext cx="45858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Ampoule 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contains 1.0 mg in 1 </a:t>
            </a: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mL 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(cc) or 1 </a:t>
            </a: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mg/mL</a:t>
            </a:r>
            <a:endParaRPr 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81225" y="3021657"/>
            <a:ext cx="700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</a:t>
            </a:r>
            <a:endParaRPr lang="en-US" sz="24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19550" y="3492847"/>
            <a:ext cx="864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NECK</a:t>
            </a:r>
            <a:endParaRPr lang="en-US" sz="24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0063" y="5724495"/>
            <a:ext cx="1337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BOTTOM</a:t>
            </a:r>
            <a:endParaRPr lang="en-US" sz="24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140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61975" y="1371599"/>
            <a:ext cx="4924425" cy="501967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rapid/pounding heartbeat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Chest pain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Nervousness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Sweating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Nausea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Vomiting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Difficulty breathing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Headache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Dizziness</a:t>
            </a:r>
          </a:p>
          <a:p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Anxiety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Shakiness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011238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Epinephrine Side </a:t>
            </a:r>
            <a:r>
              <a:rPr lang="en-US" sz="4400" dirty="0" smtClean="0">
                <a:solidFill>
                  <a:srgbClr val="FF0000"/>
                </a:solidFill>
              </a:rPr>
              <a:t>Effects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43600" y="5600700"/>
            <a:ext cx="55725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Remember: Epinephrine = Adrenalin 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http://cdn1.bigcommerce.com/server4100/0ab65/products/946/images/882/Epinephrine_ampule__00542.1359389252.1280.1280.jpg?c=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408997">
            <a:off x="8013682" y="1478337"/>
            <a:ext cx="890396" cy="3930025"/>
          </a:xfrm>
          <a:prstGeom prst="rect">
            <a:avLst/>
          </a:prstGeom>
          <a:noFill/>
          <a:effectLst>
            <a:outerShdw blurRad="114300" dist="203200" dir="720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41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25512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Assembly Procedure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5175" y="1352324"/>
            <a:ext cx="4600575" cy="226717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Place an Alcohol Prep around neck of ampoule  and then snap ampoule top from body of ampoule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4" name="AutoShape 2" descr="MDS090670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7" name="Picture 4" descr="http://cdn1.bigcommerce.com/server4100/0ab65/products/946/images/882/Epinephrine_ampule__00542.1359389252.1280.1280.jpg?c=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2475" y="1352324"/>
            <a:ext cx="912732" cy="4028614"/>
          </a:xfrm>
          <a:prstGeom prst="rect">
            <a:avLst/>
          </a:prstGeom>
          <a:noFill/>
          <a:effectLst>
            <a:outerShdw blurRad="127000" dist="152400" dir="30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40480" y="4276008"/>
            <a:ext cx="2426144" cy="2265509"/>
          </a:xfrm>
          <a:prstGeom prst="rect">
            <a:avLst/>
          </a:prstGeom>
          <a:effectLst>
            <a:outerShdw blurRad="139700" dist="215900" dir="5400000" algn="ctr" rotWithShape="0">
              <a:srgbClr val="000000">
                <a:alpha val="43137"/>
              </a:srgbClr>
            </a:outerShdw>
          </a:effectLst>
          <a:scene3d>
            <a:camera prst="orthographicFront">
              <a:rot lat="2400000" lon="0" rev="0"/>
            </a:camera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0749" t="7894" r="10408" b="5148"/>
          <a:stretch/>
        </p:blipFill>
        <p:spPr>
          <a:xfrm rot="21078376">
            <a:off x="1224497" y="2312947"/>
            <a:ext cx="1622046" cy="1721305"/>
          </a:xfrm>
          <a:prstGeom prst="rect">
            <a:avLst/>
          </a:prstGeom>
          <a:effectLst>
            <a:outerShdw blurRad="152400" dist="139700" dir="2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" t="705" r="1022" b="2305"/>
          <a:stretch/>
        </p:blipFill>
        <p:spPr bwMode="auto">
          <a:xfrm>
            <a:off x="3840480" y="1371600"/>
            <a:ext cx="3108960" cy="2651760"/>
          </a:xfrm>
          <a:prstGeom prst="rect">
            <a:avLst/>
          </a:prstGeom>
          <a:noFill/>
          <a:ln>
            <a:noFill/>
          </a:ln>
          <a:effectLst>
            <a:outerShdw blurRad="177800" dist="152400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3" descr="bledsoe+pf10-02c"/>
          <p:cNvPicPr>
            <a:picLocks noChangeAspect="1" noChangeArrowheads="1"/>
          </p:cNvPicPr>
          <p:nvPr/>
        </p:nvPicPr>
        <p:blipFill rotWithShape="1">
          <a:blip r:embed="rId6"/>
          <a:srcRect b="-137"/>
          <a:stretch/>
        </p:blipFill>
        <p:spPr bwMode="auto">
          <a:xfrm>
            <a:off x="7839074" y="3894245"/>
            <a:ext cx="2857500" cy="246888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127000" dist="165100" dir="30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7839074" y="3892952"/>
            <a:ext cx="2857500" cy="508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accent2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0000"/>
                </a:solidFill>
              </a:rPr>
              <a:t>Snap off the Top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840480" y="1352324"/>
            <a:ext cx="3108960" cy="508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accent2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solidFill>
                  <a:srgbClr val="FF0000"/>
                </a:solidFill>
              </a:rPr>
              <a:t>Place Prep around the neck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72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r="9218" b="6869"/>
          <a:stretch/>
        </p:blipFill>
        <p:spPr bwMode="auto">
          <a:xfrm>
            <a:off x="227044" y="227986"/>
            <a:ext cx="8301135" cy="6387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39700" dist="127000" dir="3000000" algn="ctr" rotWithShape="0">
              <a:srgbClr val="000000">
                <a:alpha val="43137"/>
              </a:srgbClr>
            </a:outerShdw>
          </a:effectLst>
        </p:spPr>
      </p:pic>
      <p:cxnSp>
        <p:nvCxnSpPr>
          <p:cNvPr id="7" name="Straight Arrow Connector 6"/>
          <p:cNvCxnSpPr/>
          <p:nvPr/>
        </p:nvCxnSpPr>
        <p:spPr>
          <a:xfrm flipH="1">
            <a:off x="7489371" y="3032449"/>
            <a:ext cx="1524000" cy="88454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013371" y="1204111"/>
            <a:ext cx="295955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Syringe may already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small needle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connected. If less than 1”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remove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needle and replace with a needle at least 1” in length.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172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1035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Assemble Needle and Syringe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6" y="1877787"/>
            <a:ext cx="5264604" cy="3282042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mL Tuberculin Syringe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20-22 gauge 1” - 1½” needle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Without touching end of needle or syringe connect needle and syringe with a quarter twisting motion.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578" name="AutoShape 2" descr="SWD850010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5889" y="1877787"/>
            <a:ext cx="5856512" cy="4392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165100" dir="300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642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Assembly Continued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368" y="1640633"/>
            <a:ext cx="6826898" cy="4610878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Withdraw needle from guard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Insert needle into open ampoule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Withdraw medication until correct dose is drawn up. 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long as the needle is 1” or longer there is no need to invert ampoule. 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services prefer that meds be drawn through a filter needle and the needle switched prior to injection.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29114" t="-6009" r="1266" b="20940"/>
          <a:stretch>
            <a:fillRect/>
          </a:stretch>
        </p:blipFill>
        <p:spPr bwMode="auto">
          <a:xfrm>
            <a:off x="7391400" y="1417638"/>
            <a:ext cx="4191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14300" dist="203200" dir="300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726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Allergic Reaction vs. Anaphylaxis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709160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Allergic Reactions can vary greatly from minor irritations and reactions to a life-threatening condition.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Simple Allergic Reactions are less severe and are not life threatening. While a variety of symptoms may be present, there is little threat of the patient losing their life. </a:t>
            </a:r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 patients do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require epinephrine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Anaphylaxis is a severe, often sudden, allergic reaction to a causative agent. </a:t>
            </a:r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 </a:t>
            </a:r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patients </a:t>
            </a:r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require epinephrine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Generally, the faster the symptoms appear the more severe and the more danger there is for the patient.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hallmark of anaphylaxis is airway involvement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116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8485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Withdrawing Medication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r="16112"/>
          <a:stretch>
            <a:fillRect/>
          </a:stretch>
        </p:blipFill>
        <p:spPr bwMode="auto">
          <a:xfrm>
            <a:off x="7151912" y="1412970"/>
            <a:ext cx="4203443" cy="4205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77800" dist="190500" dir="30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29114" t="-6009" r="1266" b="20940"/>
          <a:stretch>
            <a:fillRect/>
          </a:stretch>
        </p:blipFill>
        <p:spPr bwMode="auto">
          <a:xfrm>
            <a:off x="982825" y="1118118"/>
            <a:ext cx="4191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190500" dir="30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135225" y="58674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Insert needle into ampoule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51912" y="5867400"/>
            <a:ext cx="4203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C000"/>
                </a:solidFill>
              </a:rPr>
              <a:t>Withdraw appropriate dose into </a:t>
            </a:r>
            <a:r>
              <a:rPr lang="en-US" sz="2200" b="1" dirty="0" smtClean="0">
                <a:solidFill>
                  <a:srgbClr val="FFC000"/>
                </a:solidFill>
              </a:rPr>
              <a:t>syringe. Waste excess if necessary</a:t>
            </a:r>
            <a:endParaRPr lang="en-US" sz="2200" b="1" dirty="0">
              <a:solidFill>
                <a:srgbClr val="FFC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3230" b="8155"/>
          <a:stretch/>
        </p:blipFill>
        <p:spPr>
          <a:xfrm rot="474346">
            <a:off x="5024438" y="2142533"/>
            <a:ext cx="2143125" cy="1645920"/>
          </a:xfrm>
          <a:prstGeom prst="rect">
            <a:avLst/>
          </a:prstGeom>
          <a:effectLst>
            <a:outerShdw blurRad="127000" dist="190500" dir="3600000" algn="ctr" rotWithShape="0">
              <a:srgbClr val="000000">
                <a:alpha val="43137"/>
              </a:srgbClr>
            </a:outerShdw>
            <a:softEdge rad="0"/>
          </a:effectLst>
        </p:spPr>
      </p:pic>
      <p:sp>
        <p:nvSpPr>
          <p:cNvPr id="8" name="TextBox 7"/>
          <p:cNvSpPr txBox="1"/>
          <p:nvPr/>
        </p:nvSpPr>
        <p:spPr>
          <a:xfrm>
            <a:off x="5130670" y="4043741"/>
            <a:ext cx="1930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…or into vial</a:t>
            </a:r>
            <a:endParaRPr lang="en-US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203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Injection Site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25602" name="AutoShape 2" descr="https://sp.yimg.com/ib/th?id=OIP.M95ba24e3aa023df215e758eb7aa16597H0&amp;pid=15.1"/>
          <p:cNvSpPr>
            <a:spLocks noChangeAspect="1" noChangeArrowheads="1"/>
          </p:cNvSpPr>
          <p:nvPr/>
        </p:nvSpPr>
        <p:spPr bwMode="auto">
          <a:xfrm>
            <a:off x="1679575" y="-304800"/>
            <a:ext cx="1162050" cy="647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604" name="AutoShape 4" descr="https://sp.yimg.com/ib/th?id=OIP.M95ba24e3aa023df215e758eb7aa16597H0&amp;pid=15.1"/>
          <p:cNvSpPr>
            <a:spLocks noChangeAspect="1" noChangeArrowheads="1"/>
          </p:cNvSpPr>
          <p:nvPr/>
        </p:nvSpPr>
        <p:spPr bwMode="auto">
          <a:xfrm>
            <a:off x="1679575" y="-304800"/>
            <a:ext cx="1162050" cy="647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606" name="AutoShape 6" descr="https://sp.yimg.com/ib/th?id=OIP.M95ba24e3aa023df215e758eb7aa16597H0&amp;pid=15.1"/>
          <p:cNvSpPr>
            <a:spLocks noChangeAspect="1" noChangeArrowheads="1"/>
          </p:cNvSpPr>
          <p:nvPr/>
        </p:nvSpPr>
        <p:spPr bwMode="auto">
          <a:xfrm>
            <a:off x="1679575" y="-304800"/>
            <a:ext cx="1162050" cy="647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5607" name="Picture 7" descr="C:\Users\Mark\Pictures\2015-01-25 Marks Phone\Marks Phone 09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t="32575" b="11212"/>
          <a:stretch/>
        </p:blipFill>
        <p:spPr bwMode="auto">
          <a:xfrm>
            <a:off x="807604" y="1841773"/>
            <a:ext cx="4779877" cy="4308655"/>
          </a:xfrm>
          <a:prstGeom prst="rect">
            <a:avLst/>
          </a:prstGeom>
          <a:noFill/>
          <a:effectLst>
            <a:outerShdw blurRad="139700" dist="190500" dir="3000000" algn="ctr" rotWithShape="0">
              <a:srgbClr val="000000">
                <a:alpha val="43137"/>
              </a:srgbClr>
            </a:outerShdw>
          </a:effectLst>
        </p:spPr>
      </p:pic>
      <p:cxnSp>
        <p:nvCxnSpPr>
          <p:cNvPr id="9" name="Straight Arrow Connector 8"/>
          <p:cNvCxnSpPr/>
          <p:nvPr/>
        </p:nvCxnSpPr>
        <p:spPr>
          <a:xfrm flipH="1">
            <a:off x="3780453" y="3211677"/>
            <a:ext cx="3758682" cy="369332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370404" y="2950065"/>
            <a:ext cx="3198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Insertion Site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680327" y="3449732"/>
            <a:ext cx="4578997" cy="1143000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accent2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Vastus </a:t>
            </a:r>
            <a:r>
              <a:rPr lang="en-US" sz="3200" dirty="0" err="1" smtClean="0"/>
              <a:t>Lateralis</a:t>
            </a:r>
            <a:r>
              <a:rPr lang="en-US" sz="3200" dirty="0" smtClean="0"/>
              <a:t> Muscle</a:t>
            </a:r>
            <a:br>
              <a:rPr lang="en-US" sz="3200" dirty="0" smtClean="0"/>
            </a:br>
            <a:r>
              <a:rPr lang="en-US" sz="3200" dirty="0" smtClean="0"/>
              <a:t>(Outside of thigh)</a:t>
            </a:r>
            <a:endParaRPr lang="en-US" sz="3200" dirty="0"/>
          </a:p>
        </p:txBody>
      </p:sp>
      <p:sp>
        <p:nvSpPr>
          <p:cNvPr id="4" name="Oval 3"/>
          <p:cNvSpPr/>
          <p:nvPr/>
        </p:nvSpPr>
        <p:spPr>
          <a:xfrm rot="21415619">
            <a:off x="3497211" y="2772551"/>
            <a:ext cx="426534" cy="1354362"/>
          </a:xfrm>
          <a:prstGeom prst="ellipse">
            <a:avLst/>
          </a:prstGeom>
          <a:solidFill>
            <a:srgbClr val="FFC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rot="21266633">
            <a:off x="1744137" y="2967533"/>
            <a:ext cx="426534" cy="1354362"/>
          </a:xfrm>
          <a:prstGeom prst="ellipse">
            <a:avLst/>
          </a:prstGeom>
          <a:solidFill>
            <a:srgbClr val="FFC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53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8268" y="246063"/>
            <a:ext cx="7526694" cy="984995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Injection Site Selection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90" b="1540"/>
          <a:stretch/>
        </p:blipFill>
        <p:spPr bwMode="auto">
          <a:xfrm>
            <a:off x="5159827" y="1417638"/>
            <a:ext cx="6196280" cy="4104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266700" dir="2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623527" y="4731558"/>
            <a:ext cx="3153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Injection 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Site: 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outside of thigh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4702629" y="3172408"/>
            <a:ext cx="3946849" cy="2349821"/>
          </a:xfrm>
          <a:prstGeom prst="straightConnector1">
            <a:avLst/>
          </a:prstGeom>
          <a:ln w="793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31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Injection Procedure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134" y="1381124"/>
            <a:ext cx="6664546" cy="4305301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Insert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syringe and needle at a 90⁰  angle in a rapid motion (like throwing a dart)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the syringe and needle inserted into thigh, </a:t>
            </a:r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Push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plunger until all the medication is injected. </a:t>
            </a:r>
          </a:p>
          <a:p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Withdraw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syringe and needle in the same angle as insertion.</a:t>
            </a:r>
          </a:p>
          <a:p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Massage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injection site.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" t="1597" r="34081" b="15178"/>
          <a:stretch/>
        </p:blipFill>
        <p:spPr bwMode="auto">
          <a:xfrm>
            <a:off x="7040880" y="2819399"/>
            <a:ext cx="4497467" cy="3270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190500" dir="300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033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0" y="207963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Dispose of Sharps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sz="2700" dirty="0" smtClean="0">
                <a:solidFill>
                  <a:srgbClr val="FFC000"/>
                </a:solidFill>
              </a:rPr>
              <a:t>(needle, syringe, and spent Epi vial)</a:t>
            </a:r>
            <a:endParaRPr lang="en-US" sz="2700" dirty="0">
              <a:solidFill>
                <a:srgbClr val="FFC00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1587717"/>
            <a:ext cx="7477126" cy="458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190500" dir="30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105469" y="4693298"/>
            <a:ext cx="3021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Appropriate Sharps Container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58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Documentation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574" y="1924051"/>
            <a:ext cx="6629401" cy="383857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sure to document</a:t>
            </a:r>
          </a:p>
          <a:p>
            <a:pPr lvl="1"/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procedure</a:t>
            </a:r>
          </a:p>
          <a:p>
            <a:pPr lvl="1"/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patient’s response</a:t>
            </a:r>
          </a:p>
          <a:p>
            <a:pPr lvl="1"/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 side effects (if any)</a:t>
            </a:r>
          </a:p>
          <a:p>
            <a:r>
              <a:rPr 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sure to reevaluate patient</a:t>
            </a:r>
            <a:endParaRPr lang="en-US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Image result for paramedic report wri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350" y="2535237"/>
            <a:ext cx="4000500" cy="3429001"/>
          </a:xfrm>
          <a:prstGeom prst="rect">
            <a:avLst/>
          </a:prstGeom>
          <a:noFill/>
          <a:effectLst>
            <a:outerShdw blurRad="127000" dist="190500" dir="300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62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pi_Kit_Dem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35434" b="34936"/>
          <a:stretch/>
        </p:blipFill>
        <p:spPr>
          <a:xfrm>
            <a:off x="735956" y="429565"/>
            <a:ext cx="10199521" cy="5822308"/>
          </a:xfrm>
          <a:effectLst>
            <a:outerShdw blurRad="139700" dist="215900" dir="300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302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0985" y="250239"/>
            <a:ext cx="10972800" cy="1828800"/>
          </a:xfrm>
        </p:spPr>
        <p:txBody>
          <a:bodyPr>
            <a:normAutofit/>
          </a:bodyPr>
          <a:lstStyle/>
          <a:p>
            <a:pPr algn="ctr"/>
            <a:r>
              <a:rPr lang="en-US" sz="10800" dirty="0" smtClean="0">
                <a:solidFill>
                  <a:srgbClr val="FF0000"/>
                </a:solidFill>
              </a:rPr>
              <a:t>Questions?</a:t>
            </a:r>
            <a:endParaRPr lang="en-US" sz="108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07" y="4962525"/>
            <a:ext cx="3035539" cy="1199378"/>
          </a:xfrm>
          <a:prstGeom prst="rect">
            <a:avLst/>
          </a:prstGeom>
          <a:effectLst>
            <a:outerShdw blurRad="63500" dist="76200" dir="3000000" algn="ctr" rotWithShape="0">
              <a:schemeClr val="bg1">
                <a:alpha val="43000"/>
              </a:schemeClr>
            </a:outerShdw>
            <a:softEdge rad="12700"/>
          </a:effectLst>
        </p:spPr>
      </p:pic>
      <p:sp>
        <p:nvSpPr>
          <p:cNvPr id="10" name="TextBox 9"/>
          <p:cNvSpPr txBox="1"/>
          <p:nvPr/>
        </p:nvSpPr>
        <p:spPr>
          <a:xfrm>
            <a:off x="10604913" y="6182924"/>
            <a:ext cx="1234626" cy="276999"/>
          </a:xfrm>
          <a:prstGeom prst="rect">
            <a:avLst/>
          </a:prstGeom>
          <a:noFill/>
          <a:effectLst>
            <a:outerShdw blurRad="76200" dist="50800" dir="30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Bureau of EMS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9790" y="6182924"/>
            <a:ext cx="2585131" cy="276999"/>
          </a:xfrm>
          <a:prstGeom prst="rect">
            <a:avLst/>
          </a:prstGeom>
          <a:noFill/>
          <a:effectLst>
            <a:outerShdw blurRad="50800" dist="38100" dir="3000000" algn="ctr" rotWithShape="0">
              <a:srgbClr val="000000">
                <a:alpha val="43137"/>
              </a:srgbClr>
            </a:outerShdw>
          </a:effectLst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Healthy People. </a:t>
            </a:r>
            <a:r>
              <a:rPr lang="en-US" sz="12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Healthy Communities.</a:t>
            </a:r>
            <a:endParaRPr lang="en-US" sz="12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913" y="4903216"/>
            <a:ext cx="1179469" cy="1258687"/>
          </a:xfrm>
          <a:prstGeom prst="rect">
            <a:avLst/>
          </a:prstGeom>
          <a:effectLst>
            <a:outerShdw blurRad="152400" dist="152400" dir="3000000" algn="ctr" rotWithShape="0">
              <a:schemeClr val="bg1">
                <a:alpha val="75000"/>
              </a:schemeClr>
            </a:outerShdw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295562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663"/>
            <a:ext cx="10972800" cy="863696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Anaphylaxis in the U.S.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35998"/>
            <a:ext cx="10972800" cy="470916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According to the Asthma and Allergy Foundation of America (AAFA), anaphylaxis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common in the U.S.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occurring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about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in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Americans, although many experts believe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rate is higher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is likely closer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in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recent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survey found that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although most of those reporting anaphylaxis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had experienced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least 2 previous episodes, most had not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received an emergency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action plan, only 32% intended to use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their  epinephrine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autoinjector (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EAI or “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Epi-Pen®”)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future reactions, 52%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reported never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receiving an EAI prescription, and 60% did not have an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EAI available.</a:t>
            </a:r>
            <a:r>
              <a:rPr lang="en-US" sz="2400" i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take-away is </a:t>
            </a:r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people who </a:t>
            </a:r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Epi-Pen®, </a:t>
            </a:r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not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carry one.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24647" y="6126798"/>
            <a:ext cx="8106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Wood 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RA, Camargo CA, Lieberman P, Sampson HA, Schwartz LB, </a:t>
            </a:r>
            <a:r>
              <a:rPr 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Zitt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M, et al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Anaphylaxis 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America: the prevalence and characteristics of anaphylaxis in 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United 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States. </a:t>
            </a:r>
            <a:r>
              <a:rPr lang="en-US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Journal of </a:t>
            </a:r>
            <a:r>
              <a:rPr lang="en-US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Allergy </a:t>
            </a:r>
            <a:r>
              <a:rPr lang="en-US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Clinical Immunology 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2013;133:461-7</a:t>
            </a:r>
          </a:p>
        </p:txBody>
      </p:sp>
    </p:spTree>
    <p:extLst>
      <p:ext uri="{BB962C8B-B14F-4D97-AF65-F5344CB8AC3E}">
        <p14:creationId xmlns:p14="http://schemas.microsoft.com/office/powerpoint/2010/main" val="323235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175" y="131763"/>
            <a:ext cx="10972800" cy="929011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Anaphylaxis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556" y="979106"/>
            <a:ext cx="11074743" cy="470916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an exaggerated response of the immune system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some stimulus involving/impairing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airway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Common stimuli include: </a:t>
            </a:r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foods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such as peanuts, shellfish (shrimp, crabs, etc.), and dairy (milk, eggs); </a:t>
            </a:r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medications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such as aspirin, penicillin, and sulfa-based drugs like Bactrim (often after an initial dose is taken without difficulty); and </a:t>
            </a:r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environmental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such as sheet rock dust,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cleaning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products, and animal dander (dogs and cats); and an </a:t>
            </a:r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envenomation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from bee stings, wasps, and ants; and many others …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7763" y="4638864"/>
            <a:ext cx="3030117" cy="1713910"/>
          </a:xfrm>
          <a:prstGeom prst="rect">
            <a:avLst/>
          </a:prstGeom>
          <a:effectLst>
            <a:outerShdw blurRad="101600" dist="152400" dir="3000000" algn="ctr" rotWithShape="0">
              <a:schemeClr val="bg1">
                <a:alpha val="43000"/>
              </a:scheme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088" y="4737898"/>
            <a:ext cx="4475585" cy="1708182"/>
          </a:xfrm>
          <a:prstGeom prst="rect">
            <a:avLst/>
          </a:prstGeom>
          <a:effectLst>
            <a:outerShdw blurRad="127000" dist="152400" dir="3000000" algn="ctr" rotWithShape="0">
              <a:srgbClr val="000000">
                <a:alpha val="43137"/>
              </a:srgbClr>
            </a:outerShdw>
            <a:softEdge rad="38100"/>
          </a:effectLst>
        </p:spPr>
      </p:pic>
      <p:sp>
        <p:nvSpPr>
          <p:cNvPr id="4" name="TextBox 3"/>
          <p:cNvSpPr txBox="1"/>
          <p:nvPr/>
        </p:nvSpPr>
        <p:spPr>
          <a:xfrm>
            <a:off x="9199369" y="6431640"/>
            <a:ext cx="1106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CYANOSIS</a:t>
            </a:r>
            <a:endParaRPr lang="en-US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661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/>
          </p:cNvPicPr>
          <p:nvPr/>
        </p:nvPicPr>
        <p:blipFill rotWithShape="1">
          <a:blip r:embed="rId2"/>
          <a:srcRect r="40013"/>
          <a:stretch/>
        </p:blipFill>
        <p:spPr>
          <a:xfrm>
            <a:off x="2995126" y="4166119"/>
            <a:ext cx="3620278" cy="2042160"/>
          </a:xfrm>
          <a:prstGeom prst="rect">
            <a:avLst/>
          </a:prstGeom>
          <a:effectLst>
            <a:outerShdw blurRad="127000" dist="127000" dir="30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249" y="160338"/>
            <a:ext cx="10972800" cy="944562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Symptoms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648" y="908417"/>
            <a:ext cx="11140752" cy="3070386"/>
          </a:xfrm>
        </p:spPr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Minor to moderate cases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Urticaria (hives – causing reddening and local itching/swelling), swelling around the face, and locally if envenomation. 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Little to </a:t>
            </a:r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respiratory involvement such as wheezing or distress. Many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patients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know they have an allergy with respiratory involvement often carry a rescue inhaler such as Albuterol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95747">
            <a:off x="5872192" y="4020245"/>
            <a:ext cx="3175716" cy="2383904"/>
          </a:xfrm>
          <a:prstGeom prst="rect">
            <a:avLst/>
          </a:prstGeom>
          <a:effectLst>
            <a:outerShdw blurRad="127000" dist="127000" dir="30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9861" y="3778778"/>
            <a:ext cx="2591188" cy="2591188"/>
          </a:xfrm>
          <a:prstGeom prst="rect">
            <a:avLst/>
          </a:prstGeom>
          <a:effectLst>
            <a:outerShdw blurRad="127000" dist="127000" dir="30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79846">
            <a:off x="1167297" y="3888219"/>
            <a:ext cx="1875453" cy="2500604"/>
          </a:xfrm>
          <a:prstGeom prst="rect">
            <a:avLst/>
          </a:prstGeom>
          <a:effectLst>
            <a:outerShdw blurRad="127000" dist="127000" dir="300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099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 t="4275" r="3204" b="4465"/>
          <a:stretch/>
        </p:blipFill>
        <p:spPr>
          <a:xfrm rot="294078">
            <a:off x="4843919" y="4478904"/>
            <a:ext cx="2735236" cy="1980688"/>
          </a:xfrm>
          <a:prstGeom prst="rect">
            <a:avLst/>
          </a:prstGeom>
          <a:effectLst>
            <a:outerShdw blurRad="101600" dist="190500" dir="30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1763"/>
            <a:ext cx="10972800" cy="830262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Symptoms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029" y="916576"/>
            <a:ext cx="11670824" cy="3466099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Moderate to severe cases</a:t>
            </a:r>
          </a:p>
          <a:p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Bronchoconstriction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(narrowing of the lower airways) with wheezing, chest tightness on inhalation, respiratory distress,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cyanosis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may also be present</a:t>
            </a:r>
          </a:p>
          <a:p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Urticaria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(hives), </a:t>
            </a:r>
          </a:p>
          <a:p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Angioedema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rapid swelling around the face, tongue and neck</a:t>
            </a:r>
          </a:p>
          <a:p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Hypotension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rapid thready pulse,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rapid breathing,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diaphoresis, </a:t>
            </a:r>
          </a:p>
          <a:p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Altered Mental Status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pallor, unconsciousness, cardiac arrest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884" t="7643" r="1" b="22203"/>
          <a:stretch/>
        </p:blipFill>
        <p:spPr>
          <a:xfrm>
            <a:off x="7573333" y="4900274"/>
            <a:ext cx="4369404" cy="1707502"/>
          </a:xfrm>
          <a:prstGeom prst="rect">
            <a:avLst/>
          </a:prstGeom>
          <a:effectLst>
            <a:outerShdw blurRad="63500" dist="165100" dir="30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8128142" y="4491797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Normal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21731" y="4491797"/>
            <a:ext cx="2132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Bronchoconstriction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441" y="4529568"/>
            <a:ext cx="2839847" cy="1931314"/>
          </a:xfrm>
          <a:prstGeom prst="rect">
            <a:avLst/>
          </a:prstGeom>
          <a:effectLst>
            <a:outerShdw blurRad="127000" dist="127000" dir="30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08828">
            <a:off x="2995158" y="4358030"/>
            <a:ext cx="1941826" cy="2084345"/>
          </a:xfrm>
          <a:prstGeom prst="rect">
            <a:avLst/>
          </a:prstGeom>
          <a:effectLst>
            <a:outerShdw blurRad="127000" dist="127000" dir="30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501788" y="6091550"/>
            <a:ext cx="101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Urticaria</a:t>
            </a:r>
            <a:endParaRPr lang="en-US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3057" y="6091550"/>
            <a:ext cx="1011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66FFFF"/>
                </a:solidFill>
              </a:rPr>
              <a:t>Cyanosis</a:t>
            </a:r>
            <a:endParaRPr lang="en-US" b="1" dirty="0">
              <a:solidFill>
                <a:srgbClr val="66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00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2999" y="246063"/>
            <a:ext cx="6581775" cy="11430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Angioedema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://tse1.mm.bing.net/th?&amp;id=OIP.Mc3e4e8d6a7f5166bdc39cf691771d00cH0&amp;w=300&amp;h=300&amp;c=0&amp;pid=1.9&amp;rs=0&amp;p=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8325" y="1595756"/>
            <a:ext cx="4965698" cy="2917799"/>
          </a:xfrm>
          <a:prstGeom prst="rect">
            <a:avLst/>
          </a:prstGeom>
          <a:noFill/>
          <a:effectLst>
            <a:outerShdw blurRad="127000" dist="190500" dir="30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068400" y="5172732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Swelling of lips and face</a:t>
            </a:r>
            <a:endParaRPr lang="en-US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3544">
            <a:off x="8493070" y="3343890"/>
            <a:ext cx="3299118" cy="2745524"/>
          </a:xfrm>
          <a:prstGeom prst="rect">
            <a:avLst/>
          </a:prstGeom>
        </p:spPr>
      </p:pic>
      <p:pic>
        <p:nvPicPr>
          <p:cNvPr id="3" name="Picture 2" descr="Angioedema20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3764">
            <a:off x="783955" y="2647950"/>
            <a:ext cx="2311669" cy="3261106"/>
          </a:xfrm>
          <a:prstGeom prst="rect">
            <a:avLst/>
          </a:prstGeom>
          <a:noFill/>
          <a:effectLst>
            <a:outerShdw blurRad="127000" dist="190500" dir="300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18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125" y="93664"/>
            <a:ext cx="10972800" cy="877886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Key Initial Points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817026"/>
            <a:ext cx="10972800" cy="3486135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emergency anaphylaxis situation there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</a:t>
            </a: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reason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take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time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remove clothing and to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 the injection site with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alcohol because the medication is given through the patient’s clothing.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Avoid pockets because they may contain a wallet or other objects that will interfere with injection.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injection needle is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inserted at </a:t>
            </a:r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90⁰ </a:t>
            </a: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angle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at least 1 inch deep (bury the entire needle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hilt) into the </a:t>
            </a:r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outer thigh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location gives the least chance of hitting a blood vessel.</a:t>
            </a: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459" y="4451209"/>
            <a:ext cx="2657475" cy="20097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52650" y="4962734"/>
            <a:ext cx="588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90⁰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4083426"/>
            <a:ext cx="3810000" cy="2435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Arc 18"/>
          <p:cNvSpPr/>
          <p:nvPr/>
        </p:nvSpPr>
        <p:spPr>
          <a:xfrm rot="19030871">
            <a:off x="2078467" y="4984739"/>
            <a:ext cx="589949" cy="445837"/>
          </a:xfrm>
          <a:prstGeom prst="arc">
            <a:avLst>
              <a:gd name="adj1" fmla="val 13301491"/>
              <a:gd name="adj2" fmla="val 21367759"/>
            </a:avLst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70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Anaphylaxis Treatment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4809" y="1927503"/>
            <a:ext cx="6175488" cy="2934283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Epinephrine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1:1,000 IM 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Adults –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0.3 mg IM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Outer Thigh</a:t>
            </a:r>
            <a:endParaRPr lang="en-U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Pediatric –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(patients less than 5 years) 0.15 mg IM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Outer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Thigh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4" descr="http://cdn1.bigcommerce.com/server4100/0ab65/products/946/images/882/Epinephrine_ampule__00542.1359389252.1280.1280.jpg?c=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40191" y="3298371"/>
            <a:ext cx="586138" cy="2587093"/>
          </a:xfrm>
          <a:prstGeom prst="rect">
            <a:avLst/>
          </a:prstGeom>
          <a:noFill/>
          <a:effectLst>
            <a:outerShdw blurRad="114300" dist="190500" dir="66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Picture 2" descr="http://cdn2.bigcommerce.com/n-arxsrf/kjner/products/1846/images/925/EPINEPHRINE__68412.1382707673.195.195.jpg?c=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177" y="2033197"/>
            <a:ext cx="2134223" cy="3201336"/>
          </a:xfrm>
          <a:prstGeom prst="rect">
            <a:avLst/>
          </a:prstGeom>
          <a:noFill/>
          <a:effectLst>
            <a:outerShdw blurRad="139700" dist="266700" dir="7800000" algn="ctr" rotWithShape="0">
              <a:srgbClr val="000000">
                <a:alpha val="43137"/>
              </a:srgbClr>
            </a:outerShdw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05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cal design template">
  <a:themeElements>
    <a:clrScheme name="Blue Re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dical design template" id="{BE883315-6697-4975-AEB2-5905098383C4}" vid="{D3CC9EF4-996F-4232-B765-B82F773B7949}"/>
    </a:ext>
  </a:extLst>
</a:theme>
</file>

<file path=ppt/theme/theme2.xml><?xml version="1.0" encoding="utf-8"?>
<a:theme xmlns:a="http://schemas.openxmlformats.org/drawingml/2006/main" name="Office Theme">
  <a:themeElements>
    <a:clrScheme name="Blue Re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Blue Re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00AC149-8447-4BE5-88C7-DBE24EA73E8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Medical presentation design slides</Template>
  <TotalTime>0</TotalTime>
  <Words>1102</Words>
  <Application>Microsoft Office PowerPoint</Application>
  <PresentationFormat>Widescreen</PresentationFormat>
  <Paragraphs>135</Paragraphs>
  <Slides>27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 Unicode MS</vt:lpstr>
      <vt:lpstr>Arial</vt:lpstr>
      <vt:lpstr>Arial Narrow</vt:lpstr>
      <vt:lpstr>Calibri</vt:lpstr>
      <vt:lpstr>Wingdings</vt:lpstr>
      <vt:lpstr>Wingdings 2</vt:lpstr>
      <vt:lpstr>Wingdings 3</vt:lpstr>
      <vt:lpstr>Medical design template</vt:lpstr>
      <vt:lpstr>Anaphylaxis &amp; epinephrine</vt:lpstr>
      <vt:lpstr>Allergic Reaction vs. Anaphylaxis</vt:lpstr>
      <vt:lpstr>Anaphylaxis in the U.S.</vt:lpstr>
      <vt:lpstr>Anaphylaxis</vt:lpstr>
      <vt:lpstr>Symptoms</vt:lpstr>
      <vt:lpstr>Symptoms</vt:lpstr>
      <vt:lpstr>Angioedema</vt:lpstr>
      <vt:lpstr>Key Initial Points</vt:lpstr>
      <vt:lpstr>Anaphylaxis Treatment</vt:lpstr>
      <vt:lpstr>Emergency Anaphylaxis Kit</vt:lpstr>
      <vt:lpstr>Equipment Needed</vt:lpstr>
      <vt:lpstr>Sharps Containers</vt:lpstr>
      <vt:lpstr>1 mL Syringe Markings </vt:lpstr>
      <vt:lpstr>Epinephrine 1:1,000 usp</vt:lpstr>
      <vt:lpstr>Epinephrine Side Effects</vt:lpstr>
      <vt:lpstr>Assembly Procedure</vt:lpstr>
      <vt:lpstr>PowerPoint Presentation</vt:lpstr>
      <vt:lpstr>Assemble Needle and Syringe</vt:lpstr>
      <vt:lpstr>Assembly Continued</vt:lpstr>
      <vt:lpstr>Withdrawing Medication</vt:lpstr>
      <vt:lpstr>Injection Site</vt:lpstr>
      <vt:lpstr>Injection Site Selection</vt:lpstr>
      <vt:lpstr>Injection Procedure</vt:lpstr>
      <vt:lpstr>Dispose of Sharps (needle, syringe, and spent Epi vial)</vt:lpstr>
      <vt:lpstr>Documentation</vt:lpstr>
      <vt:lpstr>PowerPoint Presentation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2016-09-01T18:20:25Z</dcterms:created>
  <dcterms:modified xsi:type="dcterms:W3CDTF">2016-09-13T17:41:09Z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TC034605299991</vt:lpwstr>
  </property>
</Properties>
</file>