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9"/>
  </p:notesMasterIdLst>
  <p:handoutMasterIdLst>
    <p:handoutMasterId r:id="rId30"/>
  </p:handoutMasterIdLst>
  <p:sldIdLst>
    <p:sldId id="257" r:id="rId3"/>
    <p:sldId id="262" r:id="rId4"/>
    <p:sldId id="263" r:id="rId5"/>
    <p:sldId id="264" r:id="rId6"/>
    <p:sldId id="266" r:id="rId7"/>
    <p:sldId id="265" r:id="rId8"/>
    <p:sldId id="281" r:id="rId9"/>
    <p:sldId id="267" r:id="rId10"/>
    <p:sldId id="268" r:id="rId11"/>
    <p:sldId id="269" r:id="rId12"/>
    <p:sldId id="270" r:id="rId13"/>
    <p:sldId id="286" r:id="rId14"/>
    <p:sldId id="271" r:id="rId15"/>
    <p:sldId id="272" r:id="rId16"/>
    <p:sldId id="285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66FF"/>
    <a:srgbClr val="FF6600"/>
    <a:srgbClr val="33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4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4560B6B-963E-45AD-B18D-9DA3469D83C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9B61BEE-A6B4-49DE-8859-2A55F155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28D2A0D-6B45-4215-8A49-D14849101A6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6E6A182-AF03-4CC8-94DC-C0726DF5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/>
              <a:t>9/13/2016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6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3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3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0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6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8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1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32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1">
                <a:ln w="635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75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>
              <a:lumMod val="20000"/>
              <a:lumOff val="8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46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62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438" y="1501023"/>
            <a:ext cx="8534400" cy="88855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training module for EMTs and AEMTs in South Carolina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330911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Anaphylaxis &amp; epinephrine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" y="5386451"/>
            <a:ext cx="1962613" cy="775452"/>
          </a:xfrm>
          <a:prstGeom prst="rect">
            <a:avLst/>
          </a:prstGeom>
          <a:effectLst>
            <a:outerShdw blurRad="50800" dist="25400" dir="30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719213" y="6230873"/>
            <a:ext cx="1234626" cy="276999"/>
          </a:xfrm>
          <a:prstGeom prst="rect">
            <a:avLst/>
          </a:prstGeom>
          <a:noFill/>
          <a:effectLst>
            <a:outerShdw blurRad="762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Bureau of EMS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707" y="6176854"/>
            <a:ext cx="1996059" cy="230832"/>
          </a:xfrm>
          <a:prstGeom prst="rect">
            <a:avLst/>
          </a:prstGeom>
          <a:noFill/>
          <a:effectLst>
            <a:outerShdw blurRad="50800" dist="38100" dir="30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B0F0"/>
                </a:solidFill>
              </a:rPr>
              <a:t>Healthy People. </a:t>
            </a:r>
            <a:r>
              <a:rPr lang="en-US" sz="900" dirty="0" smtClean="0">
                <a:solidFill>
                  <a:srgbClr val="92D050"/>
                </a:solidFill>
              </a:rPr>
              <a:t>Healthy Communities.</a:t>
            </a:r>
            <a:endParaRPr lang="en-US" sz="900" dirty="0">
              <a:solidFill>
                <a:srgbClr val="92D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13" y="4972186"/>
            <a:ext cx="1179469" cy="1258687"/>
          </a:xfrm>
          <a:prstGeom prst="rect">
            <a:avLst/>
          </a:prstGeom>
          <a:effectLst>
            <a:outerShdw blurRad="152400" dist="152400" dir="3000000" algn="ctr" rotWithShape="0">
              <a:schemeClr val="bg1">
                <a:alpha val="75000"/>
              </a:schemeClr>
            </a:outerShdw>
            <a:softEdge rad="25400"/>
          </a:effectLst>
        </p:spPr>
      </p:pic>
      <p:pic>
        <p:nvPicPr>
          <p:cNvPr id="18" name="Picture 4" descr="http://cdn1.bigcommerce.com/server4100/0ab65/products/946/images/882/Epinephrine_ampule__00542.1359389252.1280.1280.jpg?c=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48725">
            <a:off x="3697965" y="2400345"/>
            <a:ext cx="617233" cy="2724338"/>
          </a:xfrm>
          <a:prstGeom prst="rect">
            <a:avLst/>
          </a:prstGeom>
          <a:noFill/>
          <a:effectLst>
            <a:outerShdw blurRad="114300" dist="190500" dir="66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852">
            <a:off x="6978229" y="2238007"/>
            <a:ext cx="4037896" cy="3768702"/>
          </a:xfrm>
          <a:prstGeom prst="rect">
            <a:avLst/>
          </a:prstGeom>
          <a:effectLst>
            <a:outerShdw blurRad="114300" dist="203200" dir="7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Picture 2" descr="http://cdn2.bigcommerce.com/n-arxsrf/kjner/products/1846/images/925/EPINEPHRINE__68412.1382707673.195.195.jpg?c=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15" y="2492949"/>
            <a:ext cx="1653551" cy="2480328"/>
          </a:xfrm>
          <a:prstGeom prst="rect">
            <a:avLst/>
          </a:prstGeom>
          <a:noFill/>
          <a:effectLst>
            <a:outerShdw blurRad="139700" dist="266700" dir="7800000" algn="ctr" rotWithShape="0">
              <a:srgbClr val="000000">
                <a:alpha val="43137"/>
              </a:srgbClr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80" y="3226048"/>
            <a:ext cx="2094751" cy="2094751"/>
          </a:xfrm>
          <a:prstGeom prst="rect">
            <a:avLst/>
          </a:prstGeom>
          <a:effectLst>
            <a:outerShdw blurRad="127000" dist="127000" dir="30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583" y="161060"/>
            <a:ext cx="10972800" cy="86560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Emergency Anaphylaxis Kit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14" y="2661849"/>
            <a:ext cx="4462349" cy="264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1778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27388" y="1884204"/>
            <a:ext cx="6249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ANAPHYLAXIS EMERGENCIES ONLY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  <a:p>
            <a:endParaRPr lang="en-US" sz="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Tuberculin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syringe 1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2 - 20-22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–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1½” needles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Alcohol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Preps</a:t>
            </a: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Epinephrine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Ampule/Vial 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1:1,000 – 1mg/1mL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Assembled by: SCXXXXXX</a:t>
            </a:r>
          </a:p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 Date: _____________</a:t>
            </a:r>
          </a:p>
        </p:txBody>
      </p:sp>
      <p:sp>
        <p:nvSpPr>
          <p:cNvPr id="3" name="Oval 2"/>
          <p:cNvSpPr/>
          <p:nvPr/>
        </p:nvSpPr>
        <p:spPr>
          <a:xfrm>
            <a:off x="4069798" y="1247864"/>
            <a:ext cx="1441370" cy="1147085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50800" dist="25400" dir="5400000" algn="ctr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LABEL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50800" dist="25400" dir="5400000" algn="ctr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REQUIRED!</a:t>
            </a:r>
            <a:endParaRPr lang="en-US" sz="1400" b="1" dirty="0">
              <a:solidFill>
                <a:schemeClr val="tx1"/>
              </a:solidFill>
              <a:effectLst>
                <a:outerShdw blurRad="50800" dist="25400" dir="5400000" algn="ctr" rotWithShape="0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>
            <a:off x="5511168" y="1821407"/>
            <a:ext cx="785421" cy="29664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69145" y="5548977"/>
            <a:ext cx="1441370" cy="1147085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50800" dist="25400" dir="5400000" algn="ctr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EPI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50800" dist="25400" dir="5400000" algn="ctr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Expiration</a:t>
            </a:r>
            <a:endParaRPr lang="en-US" sz="1400" b="1" dirty="0">
              <a:solidFill>
                <a:schemeClr val="tx1"/>
              </a:solidFill>
              <a:effectLst>
                <a:outerShdw blurRad="50800" dist="25400" dir="5400000" algn="ctr" rotWithShape="0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>
          <a:xfrm flipV="1">
            <a:off x="5410515" y="5423634"/>
            <a:ext cx="2576489" cy="69888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84377" y="2118049"/>
            <a:ext cx="886407" cy="16589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 flipV="1">
            <a:off x="3396343" y="4647214"/>
            <a:ext cx="783886" cy="10697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5" y="116168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Equipment Needed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30136" y="1259168"/>
            <a:ext cx="7554686" cy="470916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mL (cc) Tuberculin syringe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– 22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½” needle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Prep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mL (cc) Ampoule or Vial Epinephrine 1:1,000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Sharps Container  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cdn1.bigcommerce.com/server4100/0ab65/products/946/images/882/Epinephrine_ampule__00542.1359389252.1280.1280.jpg?c=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8997">
            <a:off x="1077179" y="3607350"/>
            <a:ext cx="488596" cy="2162537"/>
          </a:xfrm>
          <a:prstGeom prst="rect">
            <a:avLst/>
          </a:prstGeom>
          <a:noFill/>
          <a:effectLst>
            <a:outerShdw blurRad="114300" dist="203200" dir="7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8380" y="4180758"/>
            <a:ext cx="2426144" cy="2265509"/>
          </a:xfrm>
          <a:prstGeom prst="rect">
            <a:avLst/>
          </a:prstGeom>
          <a:effectLst>
            <a:outerShdw blurRad="139700" dist="215900" dir="540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84" y="4145082"/>
            <a:ext cx="2094751" cy="2094751"/>
          </a:xfrm>
          <a:prstGeom prst="rect">
            <a:avLst/>
          </a:prstGeom>
          <a:effectLst>
            <a:outerShdw blurRad="127000" dist="127000" dir="30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5295">
            <a:off x="7909233" y="2083278"/>
            <a:ext cx="4037896" cy="3768702"/>
          </a:xfrm>
          <a:prstGeom prst="rect">
            <a:avLst/>
          </a:prstGeom>
          <a:effectLst>
            <a:outerShdw blurRad="114300" dist="203200" dir="7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Picture 2" descr="http://cdn2.bigcommerce.com/n-arxsrf/kjner/products/1846/images/925/EPINEPHRINE__68412.1382707673.195.195.jpg?c=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84" y="4073348"/>
            <a:ext cx="1653551" cy="2480328"/>
          </a:xfrm>
          <a:prstGeom prst="rect">
            <a:avLst/>
          </a:prstGeom>
          <a:noFill/>
          <a:effectLst>
            <a:outerShdw blurRad="139700" dist="266700" dir="7800000" algn="ctr" rotWithShape="0">
              <a:srgbClr val="000000">
                <a:alpha val="43137"/>
              </a:srgbClr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Sharps Containers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121" y="1585524"/>
            <a:ext cx="6981825" cy="4638675"/>
          </a:xfrm>
          <a:prstGeom prst="rect">
            <a:avLst/>
          </a:prstGeom>
          <a:effectLst>
            <a:outerShdw blurRad="139700" dist="254000" dir="30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5" b="24422"/>
          <a:stretch/>
        </p:blipFill>
        <p:spPr>
          <a:xfrm>
            <a:off x="5182572" y="4982546"/>
            <a:ext cx="1826856" cy="914400"/>
          </a:xfrm>
          <a:prstGeom prst="rect">
            <a:avLst/>
          </a:prstGeom>
          <a:effectLst>
            <a:outerShdw blurRad="88900" dist="76200" dir="30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9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793533">
            <a:off x="3792303" y="2010080"/>
            <a:ext cx="4224325" cy="404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 mL Syringe Markings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293267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Dose Mark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8412" y="3810000"/>
            <a:ext cx="4232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number is 0.1 cc 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 mL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 is 0.15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(midway between 0 and 0.3 and the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 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1752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you draw fluid into the syringe you are using the tip of the plunger as the measuring point. </a:t>
            </a:r>
          </a:p>
        </p:txBody>
      </p:sp>
      <p:sp>
        <p:nvSpPr>
          <p:cNvPr id="11" name="Cloud Callout 10">
            <a:hlinkClick r:id="" action="ppaction://noaction" highlightClick="1"/>
          </p:cNvPr>
          <p:cNvSpPr/>
          <p:nvPr/>
        </p:nvSpPr>
        <p:spPr>
          <a:xfrm>
            <a:off x="1104900" y="1221507"/>
            <a:ext cx="3429000" cy="2743200"/>
          </a:xfrm>
          <a:prstGeom prst="cloudCallout">
            <a:avLst>
              <a:gd name="adj1" fmla="val 68691"/>
              <a:gd name="adj2" fmla="val -9881"/>
            </a:avLst>
          </a:prstGeom>
          <a:solidFill>
            <a:schemeClr val="tx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Elbow Connector 11"/>
          <p:cNvCxnSpPr/>
          <p:nvPr/>
        </p:nvCxnSpPr>
        <p:spPr>
          <a:xfrm>
            <a:off x="6019800" y="2406759"/>
            <a:ext cx="1447800" cy="290064"/>
          </a:xfrm>
          <a:prstGeom prst="bentConnector3">
            <a:avLst>
              <a:gd name="adj1" fmla="val 50000"/>
            </a:avLst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7600" y="24967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Dose Mark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6019800" y="2845199"/>
            <a:ext cx="1447800" cy="283003"/>
          </a:xfrm>
          <a:prstGeom prst="bentConnector3">
            <a:avLst>
              <a:gd name="adj1" fmla="val 50000"/>
            </a:avLst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0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Epinephrine 1:1,000 usp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1508" name="Picture 4" descr="http://cdn1.bigcommerce.com/server4100/0ab65/products/946/images/882/Epinephrine_ampule__00542.1359389252.1280.1280.jpg?c=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8997">
            <a:off x="3289284" y="2116513"/>
            <a:ext cx="890396" cy="3930025"/>
          </a:xfrm>
          <a:prstGeom prst="rect">
            <a:avLst/>
          </a:prstGeom>
          <a:noFill/>
          <a:effectLst>
            <a:outerShdw blurRad="114300" dist="203200" dir="72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67923" y="2604796"/>
            <a:ext cx="4585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Ampoule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 1.0 mg in 1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(cc) or 1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mg/mL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1225" y="3021657"/>
            <a:ext cx="700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</a:t>
            </a:r>
            <a:endParaRPr 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9550" y="3492847"/>
            <a:ext cx="86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</a:t>
            </a:r>
            <a:endParaRPr 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0063" y="5724495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</a:t>
            </a:r>
            <a:endParaRPr 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4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975" y="1371599"/>
            <a:ext cx="4924425" cy="50196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rapid/pounding heartbeat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 pain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Nervousness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Sweating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Nausea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Vomiting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breathing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Dizziness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Anxiety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Shakiness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1123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Epinephrine Side </a:t>
            </a:r>
            <a:r>
              <a:rPr lang="en-US" sz="4400" dirty="0" smtClean="0">
                <a:solidFill>
                  <a:srgbClr val="FF0000"/>
                </a:solidFill>
              </a:rPr>
              <a:t>Effects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5600700"/>
            <a:ext cx="5572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Remember: Epinephrine = Adrenalin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cdn1.bigcommerce.com/server4100/0ab65/products/946/images/882/Epinephrine_ampule__00542.1359389252.1280.1280.jpg?c=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8997">
            <a:off x="8013682" y="1478337"/>
            <a:ext cx="890396" cy="3930025"/>
          </a:xfrm>
          <a:prstGeom prst="rect">
            <a:avLst/>
          </a:prstGeom>
          <a:noFill/>
          <a:effectLst>
            <a:outerShdw blurRad="114300" dist="203200" dir="72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551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Assembly Procedure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5175" y="1352324"/>
            <a:ext cx="4600575" cy="2267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an Alcohol Prep around neck of ampoule  and then snap ampoule top from body of ampoule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AutoShape 2" descr="MDS09067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4" descr="http://cdn1.bigcommerce.com/server4100/0ab65/products/946/images/882/Epinephrine_ampule__00542.1359389252.1280.1280.jpg?c=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2475" y="1352324"/>
            <a:ext cx="912732" cy="4028614"/>
          </a:xfrm>
          <a:prstGeom prst="rect">
            <a:avLst/>
          </a:prstGeom>
          <a:noFill/>
          <a:effectLst>
            <a:outerShdw blurRad="127000" dist="152400" dir="30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0480" y="4276008"/>
            <a:ext cx="2426144" cy="2265509"/>
          </a:xfrm>
          <a:prstGeom prst="rect">
            <a:avLst/>
          </a:prstGeom>
          <a:effectLst>
            <a:outerShdw blurRad="139700" dist="215900" dir="540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749" t="7894" r="10408" b="5148"/>
          <a:stretch/>
        </p:blipFill>
        <p:spPr>
          <a:xfrm rot="21078376">
            <a:off x="1224497" y="2312947"/>
            <a:ext cx="1622046" cy="1721305"/>
          </a:xfrm>
          <a:prstGeom prst="rect">
            <a:avLst/>
          </a:prstGeom>
          <a:effectLst>
            <a:outerShdw blurRad="152400" dist="139700" dir="2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t="705" r="1022" b="2305"/>
          <a:stretch/>
        </p:blipFill>
        <p:spPr bwMode="auto">
          <a:xfrm>
            <a:off x="3840480" y="1371600"/>
            <a:ext cx="3108960" cy="2651760"/>
          </a:xfrm>
          <a:prstGeom prst="rect">
            <a:avLst/>
          </a:prstGeom>
          <a:noFill/>
          <a:ln>
            <a:noFill/>
          </a:ln>
          <a:effectLst>
            <a:outerShdw blurRad="177800" dist="1524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bledsoe+pf10-02c"/>
          <p:cNvPicPr>
            <a:picLocks noChangeAspect="1" noChangeArrowheads="1"/>
          </p:cNvPicPr>
          <p:nvPr/>
        </p:nvPicPr>
        <p:blipFill rotWithShape="1">
          <a:blip r:embed="rId6"/>
          <a:srcRect b="-137"/>
          <a:stretch/>
        </p:blipFill>
        <p:spPr bwMode="auto">
          <a:xfrm>
            <a:off x="7839074" y="3894245"/>
            <a:ext cx="2857500" cy="24688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27000" dist="1651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839074" y="3892952"/>
            <a:ext cx="2857500" cy="508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Snap off the Top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40480" y="1352324"/>
            <a:ext cx="3108960" cy="508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0000"/>
                </a:solidFill>
              </a:rPr>
              <a:t>Place Prep around the neck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9218" b="6869"/>
          <a:stretch/>
        </p:blipFill>
        <p:spPr bwMode="auto">
          <a:xfrm>
            <a:off x="227044" y="227986"/>
            <a:ext cx="8301135" cy="638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127000" dir="30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7489371" y="3032449"/>
            <a:ext cx="1524000" cy="8845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13371" y="1204111"/>
            <a:ext cx="2959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Syringe may already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small needle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connected. If less than 1”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needle and replace with a needle at least 1” in length.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7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03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Assemble Needle and Syringe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6" y="1877787"/>
            <a:ext cx="5264604" cy="328204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mL Tuberculin Syringe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20-22 gauge 1” - 1½” needle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touching end of needle or syringe connect needle and syringe with a quarter twisting motion.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AutoShape 2" descr="SWD85001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889" y="1877787"/>
            <a:ext cx="5856512" cy="439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165100" dir="30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4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Assembly Continued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68" y="1640633"/>
            <a:ext cx="6826898" cy="461087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 needle from guard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needle into open ampoule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 medication until correct dose is drawn up.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long as the needle is 1” or longer there is no need to invert ampoule.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services prefer that meds be drawn through a filter needle and the needle switched prior to injection.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9114" t="-6009" r="1266" b="20940"/>
          <a:stretch>
            <a:fillRect/>
          </a:stretch>
        </p:blipFill>
        <p:spPr bwMode="auto">
          <a:xfrm>
            <a:off x="7391400" y="1417638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203200" dir="30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2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Allergic Reaction vs. Anaphylaxis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Allergic Reactions can vary greatly from minor irritations and reactions to a life-threatening condition.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Allergic Reactions are less severe and are not life threatening. While a variety of symptoms may be present, there is little threat of the patient losing their life.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patients do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require epinephrine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Anaphylaxis is a severe, often sudden, allergic reaction to a causative agent.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require epinephrine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Generally, the faster the symptoms appear the more severe and the more danger there is for the patient.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hallmark of anaphylaxis is airway involvement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1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4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Withdrawing Medication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6112"/>
          <a:stretch>
            <a:fillRect/>
          </a:stretch>
        </p:blipFill>
        <p:spPr bwMode="auto">
          <a:xfrm>
            <a:off x="7151912" y="1412970"/>
            <a:ext cx="4203443" cy="420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77800" dist="190500" dir="30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114" t="-6009" r="1266" b="20940"/>
          <a:stretch>
            <a:fillRect/>
          </a:stretch>
        </p:blipFill>
        <p:spPr bwMode="auto">
          <a:xfrm>
            <a:off x="982825" y="1118118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1905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35225" y="5867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needle into ampoule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1912" y="5867400"/>
            <a:ext cx="420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C000"/>
                </a:solidFill>
              </a:rPr>
              <a:t>Withdraw appropriate dose into </a:t>
            </a:r>
            <a:r>
              <a:rPr lang="en-US" sz="2200" b="1" dirty="0" smtClean="0">
                <a:solidFill>
                  <a:srgbClr val="FFC000"/>
                </a:solidFill>
              </a:rPr>
              <a:t>syringe. Waste excess if necessary</a:t>
            </a:r>
            <a:endParaRPr lang="en-US" sz="2200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230" b="8155"/>
          <a:stretch/>
        </p:blipFill>
        <p:spPr>
          <a:xfrm rot="474346">
            <a:off x="5024438" y="2142533"/>
            <a:ext cx="2143125" cy="1645920"/>
          </a:xfrm>
          <a:prstGeom prst="rect">
            <a:avLst/>
          </a:prstGeom>
          <a:effectLst>
            <a:outerShdw blurRad="127000" dist="190500" dir="3600000" algn="ctr" rotWithShape="0">
              <a:srgbClr val="000000">
                <a:alpha val="43137"/>
              </a:srgbClr>
            </a:outerShdw>
            <a:softEdge rad="0"/>
          </a:effectLst>
        </p:spPr>
      </p:pic>
      <p:sp>
        <p:nvSpPr>
          <p:cNvPr id="8" name="TextBox 7"/>
          <p:cNvSpPr txBox="1"/>
          <p:nvPr/>
        </p:nvSpPr>
        <p:spPr>
          <a:xfrm>
            <a:off x="5130670" y="4043741"/>
            <a:ext cx="193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…or into vial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0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Injection Site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2" name="AutoShape 2" descr="https://sp.yimg.com/ib/th?id=OIP.M95ba24e3aa023df215e758eb7aa16597H0&amp;pid=15.1"/>
          <p:cNvSpPr>
            <a:spLocks noChangeAspect="1" noChangeArrowheads="1"/>
          </p:cNvSpPr>
          <p:nvPr/>
        </p:nvSpPr>
        <p:spPr bwMode="auto">
          <a:xfrm>
            <a:off x="1679575" y="-304800"/>
            <a:ext cx="116205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04" name="AutoShape 4" descr="https://sp.yimg.com/ib/th?id=OIP.M95ba24e3aa023df215e758eb7aa16597H0&amp;pid=15.1"/>
          <p:cNvSpPr>
            <a:spLocks noChangeAspect="1" noChangeArrowheads="1"/>
          </p:cNvSpPr>
          <p:nvPr/>
        </p:nvSpPr>
        <p:spPr bwMode="auto">
          <a:xfrm>
            <a:off x="1679575" y="-304800"/>
            <a:ext cx="116205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06" name="AutoShape 6" descr="https://sp.yimg.com/ib/th?id=OIP.M95ba24e3aa023df215e758eb7aa16597H0&amp;pid=15.1"/>
          <p:cNvSpPr>
            <a:spLocks noChangeAspect="1" noChangeArrowheads="1"/>
          </p:cNvSpPr>
          <p:nvPr/>
        </p:nvSpPr>
        <p:spPr bwMode="auto">
          <a:xfrm>
            <a:off x="1679575" y="-304800"/>
            <a:ext cx="116205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607" name="Picture 7" descr="C:\Users\Mark\Pictures\2015-01-25 Marks Phone\Marks Phone 09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32575" b="11212"/>
          <a:stretch/>
        </p:blipFill>
        <p:spPr bwMode="auto">
          <a:xfrm>
            <a:off x="807604" y="1841773"/>
            <a:ext cx="4779877" cy="4308655"/>
          </a:xfrm>
          <a:prstGeom prst="rect">
            <a:avLst/>
          </a:prstGeom>
          <a:noFill/>
          <a:effectLst>
            <a:outerShdw blurRad="139700" dist="190500" dir="30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3780453" y="3211677"/>
            <a:ext cx="3758682" cy="3693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70404" y="2950065"/>
            <a:ext cx="319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Site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80327" y="3449732"/>
            <a:ext cx="4578997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Vastus </a:t>
            </a:r>
            <a:r>
              <a:rPr lang="en-US" sz="3200" dirty="0" err="1" smtClean="0"/>
              <a:t>Lateralis</a:t>
            </a:r>
            <a:r>
              <a:rPr lang="en-US" sz="3200" dirty="0" smtClean="0"/>
              <a:t> Muscle</a:t>
            </a:r>
            <a:br>
              <a:rPr lang="en-US" sz="3200" dirty="0" smtClean="0"/>
            </a:br>
            <a:r>
              <a:rPr lang="en-US" sz="3200" dirty="0" smtClean="0"/>
              <a:t>(Outside of thigh)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 rot="21415619">
            <a:off x="3497211" y="2772551"/>
            <a:ext cx="426534" cy="1354362"/>
          </a:xfrm>
          <a:prstGeom prst="ellipse">
            <a:avLst/>
          </a:prstGeom>
          <a:solidFill>
            <a:srgbClr val="FFC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1266633">
            <a:off x="1744137" y="2967533"/>
            <a:ext cx="426534" cy="1354362"/>
          </a:xfrm>
          <a:prstGeom prst="ellipse">
            <a:avLst/>
          </a:prstGeom>
          <a:solidFill>
            <a:srgbClr val="FFC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68" y="246063"/>
            <a:ext cx="7526694" cy="98499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Injection Site Selection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0" b="1540"/>
          <a:stretch/>
        </p:blipFill>
        <p:spPr bwMode="auto">
          <a:xfrm>
            <a:off x="5159827" y="1417638"/>
            <a:ext cx="6196280" cy="410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266700" dir="2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23527" y="4731558"/>
            <a:ext cx="3153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of thigh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02629" y="3172408"/>
            <a:ext cx="3946849" cy="2349821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Injection Procedure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34" y="1381124"/>
            <a:ext cx="6664546" cy="4305301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syringe and needle at a 90⁰  angle in a rapid motion (like throwing a dart)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syringe and needle inserted into thigh,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plunger until all the medication is injected. 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syringe and needle in the same angle as insertion.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injection site.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t="1597" r="34081" b="15178"/>
          <a:stretch/>
        </p:blipFill>
        <p:spPr bwMode="auto">
          <a:xfrm>
            <a:off x="7040880" y="2819399"/>
            <a:ext cx="4497467" cy="32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90500" dir="30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33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0796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Dispose of Sharps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C000"/>
                </a:solidFill>
              </a:rPr>
              <a:t>(needle, syringe, and spent Epi vial)</a:t>
            </a:r>
            <a:endParaRPr lang="en-US" sz="2700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87717"/>
            <a:ext cx="7477126" cy="45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905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05469" y="4693298"/>
            <a:ext cx="302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Appropriate Sharps Container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Documentation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1924051"/>
            <a:ext cx="6629401" cy="383857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document</a:t>
            </a:r>
          </a:p>
          <a:p>
            <a:pPr lvl="1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procedure</a:t>
            </a:r>
          </a:p>
          <a:p>
            <a:pPr lvl="1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patient’s response</a:t>
            </a:r>
          </a:p>
          <a:p>
            <a:pPr lvl="1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side effects (if any)</a:t>
            </a:r>
          </a:p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reevaluate patient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paramedic report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2535237"/>
            <a:ext cx="4000500" cy="3429001"/>
          </a:xfrm>
          <a:prstGeom prst="rect">
            <a:avLst/>
          </a:prstGeom>
          <a:noFill/>
          <a:effectLst>
            <a:outerShdw blurRad="127000" dist="190500" dir="30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985" y="250239"/>
            <a:ext cx="10972800" cy="1828800"/>
          </a:xfrm>
        </p:spPr>
        <p:txBody>
          <a:bodyPr>
            <a:normAutofit/>
          </a:bodyPr>
          <a:lstStyle/>
          <a:p>
            <a:pPr algn="ctr"/>
            <a:r>
              <a:rPr lang="en-US" sz="10800" dirty="0" smtClean="0">
                <a:solidFill>
                  <a:srgbClr val="FF0000"/>
                </a:solidFill>
              </a:rPr>
              <a:t>Questions?</a:t>
            </a:r>
            <a:endParaRPr lang="en-US" sz="10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" y="4962525"/>
            <a:ext cx="3035539" cy="1199378"/>
          </a:xfrm>
          <a:prstGeom prst="rect">
            <a:avLst/>
          </a:prstGeom>
          <a:effectLst>
            <a:outerShdw blurRad="63500" dist="76200" dir="3000000" algn="ctr" rotWithShape="0">
              <a:schemeClr val="bg1">
                <a:alpha val="43000"/>
              </a:schemeClr>
            </a:outerShdw>
            <a:softEdge rad="12700"/>
          </a:effectLst>
        </p:spPr>
      </p:pic>
      <p:sp>
        <p:nvSpPr>
          <p:cNvPr id="10" name="TextBox 9"/>
          <p:cNvSpPr txBox="1"/>
          <p:nvPr/>
        </p:nvSpPr>
        <p:spPr>
          <a:xfrm>
            <a:off x="10604913" y="6182924"/>
            <a:ext cx="1234626" cy="276999"/>
          </a:xfrm>
          <a:prstGeom prst="rect">
            <a:avLst/>
          </a:prstGeom>
          <a:noFill/>
          <a:effectLst>
            <a:outerShdw blurRad="762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Bureau of EMS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790" y="6182924"/>
            <a:ext cx="2585131" cy="276999"/>
          </a:xfrm>
          <a:prstGeom prst="rect">
            <a:avLst/>
          </a:prstGeom>
          <a:noFill/>
          <a:effectLst>
            <a:outerShdw blurRad="50800" dist="38100" dir="30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People. </a:t>
            </a:r>
            <a:r>
              <a:rPr lang="en-US" sz="1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Communities.</a:t>
            </a:r>
            <a:endParaRPr lang="en-US" sz="1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13" y="4903216"/>
            <a:ext cx="1179469" cy="1258687"/>
          </a:xfrm>
          <a:prstGeom prst="rect">
            <a:avLst/>
          </a:prstGeom>
          <a:effectLst>
            <a:outerShdw blurRad="152400" dist="152400" dir="3000000" algn="ctr" rotWithShape="0">
              <a:schemeClr val="bg1">
                <a:alpha val="75000"/>
              </a:scheme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9556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663"/>
            <a:ext cx="10972800" cy="86369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Anaphylaxis in the U.S.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5998"/>
            <a:ext cx="109728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Asthma and Allergy Foundation of America (AAFA), anaphylaxis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common in the U.S.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about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Americans, although many experts believe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is higher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is likely closer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recent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survey found that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most of those reporting anaphylaxis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experienced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2 previous episodes, most had not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received an emergency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plan, only 32% intended to use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 epinephrine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autoinjector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EAI or “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Epi-Pen®”)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future reactions, 52%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reported never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receiving an EAI prescription, and 60% did not have 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EAI available.</a:t>
            </a:r>
            <a:r>
              <a:rPr lang="en-US" sz="24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take-away is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who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Epi-Pen®,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one.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647" y="6126798"/>
            <a:ext cx="810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RA, Camargo CA, Lieberman P, Sampson HA, Schwartz LB,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Zitt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M, et al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Anaphylaxis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America: the prevalence and characteristics of anaphylaxis in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States.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of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Allergy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Immunology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2013;133:461-7</a:t>
            </a:r>
          </a:p>
        </p:txBody>
      </p:sp>
    </p:spTree>
    <p:extLst>
      <p:ext uri="{BB962C8B-B14F-4D97-AF65-F5344CB8AC3E}">
        <p14:creationId xmlns:p14="http://schemas.microsoft.com/office/powerpoint/2010/main" val="32323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131763"/>
            <a:ext cx="10972800" cy="929011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Anaphylaxis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6" y="979106"/>
            <a:ext cx="11074743" cy="470916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exaggerated response of the immune system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some stimulus involving/impairing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airway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stimuli include: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such as peanuts, shellfish (shrimp, crabs, etc.), and dairy (milk, eggs);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such as aspirin, penicillin, and sulfa-based drugs like Bactrim (often after an initial dose is taken without difficulty); and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sheet rock dust,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products, and animal dander (dogs and cats); and an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envenomation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bee stings, wasps, and ants; and many others 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763" y="4638864"/>
            <a:ext cx="3030117" cy="1713910"/>
          </a:xfrm>
          <a:prstGeom prst="rect">
            <a:avLst/>
          </a:prstGeom>
          <a:effectLst>
            <a:outerShdw blurRad="101600" dist="152400" dir="30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8" y="4737898"/>
            <a:ext cx="4475585" cy="1708182"/>
          </a:xfrm>
          <a:prstGeom prst="rect">
            <a:avLst/>
          </a:prstGeom>
          <a:effectLst>
            <a:outerShdw blurRad="127000" dist="152400" dir="3000000" algn="ctr" rotWithShape="0">
              <a:srgbClr val="000000">
                <a:alpha val="43137"/>
              </a:srgbClr>
            </a:outerShdw>
            <a:softEdge rad="38100"/>
          </a:effectLst>
        </p:spPr>
      </p:pic>
      <p:sp>
        <p:nvSpPr>
          <p:cNvPr id="4" name="TextBox 3"/>
          <p:cNvSpPr txBox="1"/>
          <p:nvPr/>
        </p:nvSpPr>
        <p:spPr>
          <a:xfrm>
            <a:off x="9199369" y="6431640"/>
            <a:ext cx="11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CYANOSIS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6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 rotWithShape="1">
          <a:blip r:embed="rId2"/>
          <a:srcRect r="40013"/>
          <a:stretch/>
        </p:blipFill>
        <p:spPr>
          <a:xfrm>
            <a:off x="2995126" y="4166119"/>
            <a:ext cx="3620278" cy="2042160"/>
          </a:xfrm>
          <a:prstGeom prst="rect">
            <a:avLst/>
          </a:prstGeom>
          <a:effectLst>
            <a:outerShdw blurRad="127000" dist="1270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49" y="160338"/>
            <a:ext cx="10972800" cy="944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Symptoms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48" y="908417"/>
            <a:ext cx="11140752" cy="3070386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to moderate cases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Urticaria (hives – causing reddening and local itching/swelling), swelling around the face, and locally if envenomation.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to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respiratory involvement such as wheezing or distress. Many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know they have an allergy with respiratory involvement often carry a rescue inhaler such as Albuterol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5747">
            <a:off x="5872192" y="4020245"/>
            <a:ext cx="3175716" cy="2383904"/>
          </a:xfrm>
          <a:prstGeom prst="rect">
            <a:avLst/>
          </a:prstGeom>
          <a:effectLst>
            <a:outerShdw blurRad="127000" dist="127000" dir="30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861" y="3778778"/>
            <a:ext cx="2591188" cy="2591188"/>
          </a:xfrm>
          <a:prstGeom prst="rect">
            <a:avLst/>
          </a:prstGeom>
          <a:effectLst>
            <a:outerShdw blurRad="127000" dist="127000" dir="30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79846">
            <a:off x="1167297" y="3888219"/>
            <a:ext cx="1875453" cy="2500604"/>
          </a:xfrm>
          <a:prstGeom prst="rect">
            <a:avLst/>
          </a:prstGeom>
          <a:effectLst>
            <a:outerShdw blurRad="127000" dist="127000" dir="30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9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4275" r="3204" b="4465"/>
          <a:stretch/>
        </p:blipFill>
        <p:spPr>
          <a:xfrm rot="294078">
            <a:off x="4843919" y="4478904"/>
            <a:ext cx="2735236" cy="1980688"/>
          </a:xfrm>
          <a:prstGeom prst="rect">
            <a:avLst/>
          </a:prstGeom>
          <a:effectLst>
            <a:outerShdw blurRad="101600" dist="1905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763"/>
            <a:ext cx="10972800" cy="8302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Symptoms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916576"/>
            <a:ext cx="11670824" cy="34660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to severe cases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Bronchoconstriction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(narrowing of the lower airways) with wheezing, chest tightness on inhalation, respiratory distress,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cyanosis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also be present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Urticaria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(hives), 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Angioedema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rapid swelling around the face, tongue and neck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Hypotension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rapid thready pulse,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breathing,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diaphoresis, 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Altered Mental Status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pallor, unconsciousness, cardiac arrest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84" t="7643" r="1" b="22203"/>
          <a:stretch/>
        </p:blipFill>
        <p:spPr>
          <a:xfrm>
            <a:off x="7573333" y="4900274"/>
            <a:ext cx="4369404" cy="1707502"/>
          </a:xfrm>
          <a:prstGeom prst="rect">
            <a:avLst/>
          </a:prstGeom>
          <a:effectLst>
            <a:outerShdw blurRad="63500" dist="1651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128142" y="449179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1731" y="4491797"/>
            <a:ext cx="213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Bronchoconstriction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41" y="4529568"/>
            <a:ext cx="2839847" cy="1931314"/>
          </a:xfrm>
          <a:prstGeom prst="rect">
            <a:avLst/>
          </a:prstGeom>
          <a:effectLst>
            <a:outerShdw blurRad="127000" dist="127000" dir="30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8828">
            <a:off x="2995158" y="4358030"/>
            <a:ext cx="1941826" cy="2084345"/>
          </a:xfrm>
          <a:prstGeom prst="rect">
            <a:avLst/>
          </a:prstGeom>
          <a:effectLst>
            <a:outerShdw blurRad="127000" dist="1270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1788" y="6091550"/>
            <a:ext cx="101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Urticaria</a:t>
            </a:r>
            <a:endParaRPr 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057" y="6091550"/>
            <a:ext cx="10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FFFF"/>
                </a:solidFill>
              </a:rPr>
              <a:t>Cyanosis</a:t>
            </a:r>
            <a:endParaRPr lang="en-US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999" y="246063"/>
            <a:ext cx="6581775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Angioedema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se1.mm.bing.net/th?&amp;id=OIP.Mc3e4e8d6a7f5166bdc39cf691771d00cH0&amp;w=300&amp;h=300&amp;c=0&amp;pid=1.9&amp;rs=0&amp;p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325" y="1595756"/>
            <a:ext cx="4965698" cy="2917799"/>
          </a:xfrm>
          <a:prstGeom prst="rect">
            <a:avLst/>
          </a:prstGeom>
          <a:noFill/>
          <a:effectLst>
            <a:outerShdw blurRad="127000" dist="1905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68400" y="5172732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Swelling of lips and face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3544">
            <a:off x="8493070" y="3343890"/>
            <a:ext cx="3299118" cy="2745524"/>
          </a:xfrm>
          <a:prstGeom prst="rect">
            <a:avLst/>
          </a:prstGeom>
        </p:spPr>
      </p:pic>
      <p:pic>
        <p:nvPicPr>
          <p:cNvPr id="3" name="Picture 2" descr="Angioedema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764">
            <a:off x="783955" y="2647950"/>
            <a:ext cx="2311669" cy="3261106"/>
          </a:xfrm>
          <a:prstGeom prst="rect">
            <a:avLst/>
          </a:prstGeom>
          <a:noFill/>
          <a:effectLst>
            <a:outerShdw blurRad="127000" dist="190500" dir="30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93664"/>
            <a:ext cx="10972800" cy="87788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Key Initial Points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817026"/>
            <a:ext cx="10972800" cy="348613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emergency anaphylaxis situation there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reason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take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time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remove clothing and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 the injection site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because the medication is given through the patient’s clothing.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pockets because they may contain a wallet or other objects that will interfere with injection.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injection needle 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at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90⁰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at least 1 inch deep (bury the entire needle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hilt) into 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thigh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gives the least chance of hitting a blood vessel.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59" y="4451209"/>
            <a:ext cx="2657475" cy="2009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2650" y="4962734"/>
            <a:ext cx="58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90⁰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083426"/>
            <a:ext cx="3810000" cy="243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rc 18"/>
          <p:cNvSpPr/>
          <p:nvPr/>
        </p:nvSpPr>
        <p:spPr>
          <a:xfrm rot="19030871">
            <a:off x="2078467" y="4984739"/>
            <a:ext cx="589949" cy="445837"/>
          </a:xfrm>
          <a:prstGeom prst="arc">
            <a:avLst>
              <a:gd name="adj1" fmla="val 13301491"/>
              <a:gd name="adj2" fmla="val 21367759"/>
            </a:avLst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Anaphylaxis Treatment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09" y="1927503"/>
            <a:ext cx="6175488" cy="293428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Epinephrine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1:1,000 IM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 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 mg IM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Thigh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(patients less than 5 years) 0.15 mg IM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Thigh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cdn1.bigcommerce.com/server4100/0ab65/products/946/images/882/Epinephrine_ampule__00542.1359389252.1280.1280.jpg?c=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0191" y="3298371"/>
            <a:ext cx="586138" cy="2587093"/>
          </a:xfrm>
          <a:prstGeom prst="rect">
            <a:avLst/>
          </a:prstGeom>
          <a:noFill/>
          <a:effectLst>
            <a:outerShdw blurRad="114300" dist="190500" dir="66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2" descr="http://cdn2.bigcommerce.com/n-arxsrf/kjner/products/1846/images/925/EPINEPHRINE__68412.1382707673.195.195.jpg?c=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177" y="2033197"/>
            <a:ext cx="2134223" cy="3201336"/>
          </a:xfrm>
          <a:prstGeom prst="rect">
            <a:avLst/>
          </a:prstGeom>
          <a:noFill/>
          <a:effectLst>
            <a:outerShdw blurRad="139700" dist="266700" dir="7800000" algn="ctr" rotWithShape="0">
              <a:srgbClr val="000000">
                <a:alpha val="43137"/>
              </a:srgbClr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5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cal design templat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 design template" id="{BE883315-6697-4975-AEB2-5905098383C4}" vid="{D3CC9EF4-996F-4232-B765-B82F773B7949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presentation design slides</Template>
  <TotalTime>0</TotalTime>
  <Words>1102</Words>
  <Application>Microsoft Office PowerPoint</Application>
  <PresentationFormat>Widescreen</PresentationFormat>
  <Paragraphs>135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 Unicode MS</vt:lpstr>
      <vt:lpstr>Arial</vt:lpstr>
      <vt:lpstr>Arial Narrow</vt:lpstr>
      <vt:lpstr>Calibri</vt:lpstr>
      <vt:lpstr>Wingdings</vt:lpstr>
      <vt:lpstr>Wingdings 2</vt:lpstr>
      <vt:lpstr>Wingdings 3</vt:lpstr>
      <vt:lpstr>Medical design template</vt:lpstr>
      <vt:lpstr>Anaphylaxis &amp; epinephrine</vt:lpstr>
      <vt:lpstr>Allergic Reaction vs. Anaphylaxis</vt:lpstr>
      <vt:lpstr>Anaphylaxis in the U.S.</vt:lpstr>
      <vt:lpstr>Anaphylaxis</vt:lpstr>
      <vt:lpstr>Symptoms</vt:lpstr>
      <vt:lpstr>Symptoms</vt:lpstr>
      <vt:lpstr>Angioedema</vt:lpstr>
      <vt:lpstr>Key Initial Points</vt:lpstr>
      <vt:lpstr>Anaphylaxis Treatment</vt:lpstr>
      <vt:lpstr>Emergency Anaphylaxis Kit</vt:lpstr>
      <vt:lpstr>Equipment Needed</vt:lpstr>
      <vt:lpstr>Sharps Containers</vt:lpstr>
      <vt:lpstr>1 mL Syringe Markings </vt:lpstr>
      <vt:lpstr>Epinephrine 1:1,000 usp</vt:lpstr>
      <vt:lpstr>Epinephrine Side Effects</vt:lpstr>
      <vt:lpstr>Assembly Procedure</vt:lpstr>
      <vt:lpstr>PowerPoint Presentation</vt:lpstr>
      <vt:lpstr>Assemble Needle and Syringe</vt:lpstr>
      <vt:lpstr>Assembly Continued</vt:lpstr>
      <vt:lpstr>Withdrawing Medication</vt:lpstr>
      <vt:lpstr>Injection Site</vt:lpstr>
      <vt:lpstr>Injection Site Selection</vt:lpstr>
      <vt:lpstr>Injection Procedure</vt:lpstr>
      <vt:lpstr>Dispose of Sharps (needle, syringe, and spent Epi vial)</vt:lpstr>
      <vt:lpstr>Documentation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2016-09-01T18:20:25Z</dcterms:created>
  <dcterms:modified xsi:type="dcterms:W3CDTF">2016-09-13T17:35:57Z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TC034605299991</vt:lpwstr>
  </property>
</Properties>
</file>